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333914a63_0_2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1333914a63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Therefore, to dive deeper and identify which feature contribute the most to the outliers by using the heatmap and histogram.</a:t>
            </a:r>
            <a:endParaRPr/>
          </a:p>
          <a:p>
            <a:pPr indent="0" lvl="0" marL="0" rtl="0" algn="l">
              <a:spcBef>
                <a:spcPts val="0"/>
              </a:spcBef>
              <a:spcAft>
                <a:spcPts val="0"/>
              </a:spcAft>
              <a:buNone/>
            </a:pPr>
            <a:r>
              <a:rPr lang="en"/>
              <a:t>Thereafter, we will choose the top 3 to perform the removal of the outliers.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1333914a63_0_1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1333914a63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see on the left side, it is the selected top 3 features before dropping the outliers, we can observe that the distribution is not so distributed as compared to the one on the right after dropping </a:t>
            </a:r>
            <a:r>
              <a:rPr lang="en"/>
              <a:t>the outliers.</a:t>
            </a:r>
            <a:endParaRPr/>
          </a:p>
          <a:p>
            <a:pPr indent="0" lvl="0" marL="0" rtl="0" algn="l">
              <a:spcBef>
                <a:spcPts val="0"/>
              </a:spcBef>
              <a:spcAft>
                <a:spcPts val="0"/>
              </a:spcAft>
              <a:buNone/>
            </a:pPr>
            <a:r>
              <a:rPr lang="en"/>
              <a:t>Thus, we are on the right track of dropping the outlier since these 3 features are more symmetrical and less extreme values.</a:t>
            </a:r>
            <a:endParaRPr/>
          </a:p>
          <a:p>
            <a:pPr indent="0" lvl="0" marL="0" rtl="0" algn="l">
              <a:spcBef>
                <a:spcPts val="0"/>
              </a:spcBef>
              <a:spcAft>
                <a:spcPts val="0"/>
              </a:spcAft>
              <a:buNone/>
            </a:pPr>
            <a:r>
              <a:rPr lang="en"/>
              <a:t>I will pass on to jia sheng to explain what is the base model.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333914a63_0_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1333914a6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6f73a04f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6f73a0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4292F"/>
              </a:buClr>
              <a:buSzPts val="1200"/>
              <a:buChar char="●"/>
            </a:pPr>
            <a:r>
              <a:rPr lang="en" sz="1200">
                <a:solidFill>
                  <a:srgbClr val="24292F"/>
                </a:solidFill>
                <a:highlight>
                  <a:schemeClr val="lt1"/>
                </a:highlight>
              </a:rPr>
              <a:t>After performing train-test-split on our training dataset, it is obvious our base model is overfitted, with a high R2 and low RMSE for training data, but negative R2 (indicating it perform worse than the null model) and extremely high RMSE for testing data. Variance chart for testing data set also shows very high residuals for all predicted prices.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1333914a63_0_2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1333914a63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333914a63_0_2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1333914a63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1333914a63_0_2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1333914a63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1333914a63_0_2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1333914a63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333914a63_0_2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333914a63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12013287d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12013287d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 everyone, today we have Joel, jia sheng and me ivan presenting to you on Project 2.</a:t>
            </a:r>
            <a:endParaRPr/>
          </a:p>
          <a:p>
            <a:pPr indent="0" lvl="0" marL="0" rtl="0" algn="l">
              <a:spcBef>
                <a:spcPts val="0"/>
              </a:spcBef>
              <a:spcAft>
                <a:spcPts val="0"/>
              </a:spcAft>
              <a:buNone/>
            </a:pPr>
            <a:r>
              <a:rPr lang="en"/>
              <a:t>The problem statement that we have for project 2 is simply we are engaged by propnex and we are tasked to develop accurate model to predict housing price based on the </a:t>
            </a:r>
            <a:r>
              <a:rPr lang="en"/>
              <a:t>given</a:t>
            </a:r>
            <a:r>
              <a:rPr lang="en"/>
              <a:t> fixed house characteristics by using machine-learning model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216b1f012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1216b1f012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1216b1f012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1216b1f012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333914a63_0_2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333914a63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4292F"/>
                </a:solidFill>
                <a:highlight>
                  <a:srgbClr val="FFFFFF"/>
                </a:highlight>
              </a:rPr>
              <a:t>Step 1: Is to define</a:t>
            </a:r>
            <a:r>
              <a:rPr lang="en" sz="1200">
                <a:solidFill>
                  <a:srgbClr val="24292F"/>
                </a:solidFill>
                <a:highlight>
                  <a:srgbClr val="FFFFFF"/>
                </a:highlight>
              </a:rPr>
              <a:t> a clear and concise problem statement which we have covered earlier</a:t>
            </a:r>
            <a:endParaRPr sz="120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Step 2: Get the data</a:t>
            </a:r>
            <a:endParaRPr sz="120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Step 3: Explore the data</a:t>
            </a:r>
            <a:endParaRPr sz="1200">
              <a:solidFill>
                <a:srgbClr val="24292F"/>
              </a:solidFill>
              <a:highlight>
                <a:srgbClr val="FFFFFF"/>
              </a:highlight>
            </a:endParaRPr>
          </a:p>
          <a:p>
            <a:pPr indent="-304800" lvl="0" marL="457200" rtl="0" algn="l">
              <a:lnSpc>
                <a:spcPct val="115000"/>
              </a:lnSpc>
              <a:spcBef>
                <a:spcPts val="1200"/>
              </a:spcBef>
              <a:spcAft>
                <a:spcPts val="0"/>
              </a:spcAft>
              <a:buClr>
                <a:srgbClr val="24292F"/>
              </a:buClr>
              <a:buSzPts val="1200"/>
              <a:buChar char="●"/>
            </a:pPr>
            <a:r>
              <a:rPr lang="en" sz="1200">
                <a:solidFill>
                  <a:srgbClr val="24292F"/>
                </a:solidFill>
                <a:highlight>
                  <a:srgbClr val="FFFFFF"/>
                </a:highlight>
              </a:rPr>
              <a:t>Perform exploratory data analysis to determine any meaningful correlations</a:t>
            </a:r>
            <a:endParaRPr sz="1200">
              <a:solidFill>
                <a:srgbClr val="24292F"/>
              </a:solidFill>
              <a:highlight>
                <a:srgbClr val="FFFFFF"/>
              </a:highlight>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highlight>
                  <a:srgbClr val="FFFFFF"/>
                </a:highlight>
              </a:rPr>
              <a:t>Dealing with outliers</a:t>
            </a:r>
            <a:endParaRPr sz="1200">
              <a:solidFill>
                <a:srgbClr val="24292F"/>
              </a:solidFill>
              <a:highlight>
                <a:srgbClr val="FFFFFF"/>
              </a:highlight>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highlight>
                  <a:srgbClr val="FFFFFF"/>
                </a:highlight>
              </a:rPr>
              <a:t>Perform feature engineering</a:t>
            </a:r>
            <a:endParaRPr sz="120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Step 4: Model the data</a:t>
            </a:r>
            <a:endParaRPr sz="1200">
              <a:solidFill>
                <a:srgbClr val="24292F"/>
              </a:solidFill>
              <a:highlight>
                <a:srgbClr val="FFFFFF"/>
              </a:highlight>
            </a:endParaRPr>
          </a:p>
          <a:p>
            <a:pPr indent="-304800" lvl="0" marL="457200" rtl="0" algn="l">
              <a:lnSpc>
                <a:spcPct val="115000"/>
              </a:lnSpc>
              <a:spcBef>
                <a:spcPts val="1200"/>
              </a:spcBef>
              <a:spcAft>
                <a:spcPts val="0"/>
              </a:spcAft>
              <a:buClr>
                <a:srgbClr val="24292F"/>
              </a:buClr>
              <a:buSzPts val="1200"/>
              <a:buChar char="●"/>
            </a:pPr>
            <a:r>
              <a:rPr lang="en" sz="1200">
                <a:solidFill>
                  <a:srgbClr val="24292F"/>
                </a:solidFill>
                <a:highlight>
                  <a:srgbClr val="FFFFFF"/>
                </a:highlight>
              </a:rPr>
              <a:t>Create a base model with Linear Regression for benchmark</a:t>
            </a:r>
            <a:endParaRPr sz="1200">
              <a:solidFill>
                <a:srgbClr val="24292F"/>
              </a:solidFill>
              <a:highlight>
                <a:srgbClr val="FFFFFF"/>
              </a:highlight>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highlight>
                  <a:srgbClr val="FFFFFF"/>
                </a:highlight>
              </a:rPr>
              <a:t>Optimize model performance</a:t>
            </a:r>
            <a:endParaRPr sz="1200">
              <a:solidFill>
                <a:srgbClr val="24292F"/>
              </a:solidFill>
              <a:highlight>
                <a:srgbClr val="FFFFFF"/>
              </a:highlight>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highlight>
                  <a:srgbClr val="FFFFFF"/>
                </a:highlight>
              </a:rPr>
              <a:t>Selecting the best Machine learning algorithm/model selection for submission</a:t>
            </a:r>
            <a:endParaRPr sz="1200">
              <a:solidFill>
                <a:srgbClr val="24292F"/>
              </a:solidFill>
              <a:highlight>
                <a:srgbClr val="FFFFFF"/>
              </a:highlight>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highlight>
                  <a:srgbClr val="FFFFFF"/>
                </a:highlight>
              </a:rPr>
              <a:t>Data Visualization</a:t>
            </a:r>
            <a:endParaRPr sz="1200">
              <a:solidFill>
                <a:srgbClr val="24292F"/>
              </a:solidFill>
              <a:highlight>
                <a:srgbClr val="FFFFFF"/>
              </a:highlight>
            </a:endParaRPr>
          </a:p>
          <a:p>
            <a:pPr indent="-304800" lvl="1" marL="914400" rtl="0" algn="l">
              <a:lnSpc>
                <a:spcPct val="115000"/>
              </a:lnSpc>
              <a:spcBef>
                <a:spcPts val="0"/>
              </a:spcBef>
              <a:spcAft>
                <a:spcPts val="0"/>
              </a:spcAft>
              <a:buClr>
                <a:srgbClr val="24292F"/>
              </a:buClr>
              <a:buSzPts val="1200"/>
              <a:buChar char="○"/>
            </a:pPr>
            <a:r>
              <a:rPr lang="en" sz="1200">
                <a:solidFill>
                  <a:srgbClr val="24292F"/>
                </a:solidFill>
                <a:highlight>
                  <a:srgbClr val="FFFFFF"/>
                </a:highlight>
              </a:rPr>
              <a:t>subplots</a:t>
            </a:r>
            <a:endParaRPr sz="1200">
              <a:solidFill>
                <a:srgbClr val="24292F"/>
              </a:solidFill>
              <a:highlight>
                <a:srgbClr val="FFFFFF"/>
              </a:highlight>
            </a:endParaRPr>
          </a:p>
          <a:p>
            <a:pPr indent="-304800" lvl="1" marL="914400" rtl="0" algn="l">
              <a:lnSpc>
                <a:spcPct val="115000"/>
              </a:lnSpc>
              <a:spcBef>
                <a:spcPts val="0"/>
              </a:spcBef>
              <a:spcAft>
                <a:spcPts val="0"/>
              </a:spcAft>
              <a:buClr>
                <a:srgbClr val="24292F"/>
              </a:buClr>
              <a:buSzPts val="1200"/>
              <a:buChar char="○"/>
            </a:pPr>
            <a:r>
              <a:rPr lang="en" sz="1200">
                <a:solidFill>
                  <a:srgbClr val="24292F"/>
                </a:solidFill>
                <a:highlight>
                  <a:srgbClr val="FFFFFF"/>
                </a:highlight>
              </a:rPr>
              <a:t>histograms</a:t>
            </a:r>
            <a:endParaRPr sz="1200">
              <a:solidFill>
                <a:srgbClr val="24292F"/>
              </a:solidFill>
              <a:highlight>
                <a:srgbClr val="FFFFFF"/>
              </a:highlight>
            </a:endParaRPr>
          </a:p>
          <a:p>
            <a:pPr indent="-304800" lvl="1" marL="914400" rtl="0" algn="l">
              <a:lnSpc>
                <a:spcPct val="115000"/>
              </a:lnSpc>
              <a:spcBef>
                <a:spcPts val="0"/>
              </a:spcBef>
              <a:spcAft>
                <a:spcPts val="0"/>
              </a:spcAft>
              <a:buClr>
                <a:srgbClr val="24292F"/>
              </a:buClr>
              <a:buSzPts val="1200"/>
              <a:buChar char="○"/>
            </a:pPr>
            <a:r>
              <a:rPr lang="en" sz="1200">
                <a:solidFill>
                  <a:srgbClr val="24292F"/>
                </a:solidFill>
                <a:highlight>
                  <a:srgbClr val="FFFFFF"/>
                </a:highlight>
              </a:rPr>
              <a:t>scatterplots</a:t>
            </a:r>
            <a:endParaRPr sz="1200">
              <a:solidFill>
                <a:srgbClr val="24292F"/>
              </a:solidFill>
              <a:highlight>
                <a:srgbClr val="FFFFFF"/>
              </a:highlight>
            </a:endParaRPr>
          </a:p>
          <a:p>
            <a:pPr indent="-304800" lvl="1" marL="914400" rtl="0" algn="l">
              <a:lnSpc>
                <a:spcPct val="115000"/>
              </a:lnSpc>
              <a:spcBef>
                <a:spcPts val="0"/>
              </a:spcBef>
              <a:spcAft>
                <a:spcPts val="0"/>
              </a:spcAft>
              <a:buClr>
                <a:srgbClr val="24292F"/>
              </a:buClr>
              <a:buSzPts val="1200"/>
              <a:buChar char="○"/>
            </a:pPr>
            <a:r>
              <a:rPr lang="en" sz="1200">
                <a:solidFill>
                  <a:srgbClr val="24292F"/>
                </a:solidFill>
                <a:highlight>
                  <a:srgbClr val="FFFFFF"/>
                </a:highlight>
              </a:rPr>
              <a:t>boxplots</a:t>
            </a:r>
            <a:endParaRPr sz="120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Step 5: Communicate and visualize the results</a:t>
            </a:r>
            <a:endParaRPr sz="1200">
              <a:solidFill>
                <a:srgbClr val="24292F"/>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1333914a63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1333914a6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EDA, we will be going thru Dataset overview, dealing with null values and data transformation.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1333914a63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1333914a6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have for dataset overview are;</a:t>
            </a:r>
            <a:endParaRPr/>
          </a:p>
          <a:p>
            <a:pPr indent="0" lvl="0" marL="0" rtl="0" algn="l">
              <a:spcBef>
                <a:spcPts val="0"/>
              </a:spcBef>
              <a:spcAft>
                <a:spcPts val="0"/>
              </a:spcAft>
              <a:buNone/>
            </a:pPr>
            <a:r>
              <a:rPr lang="en"/>
              <a:t>The observation of both numerical and categorical features and </a:t>
            </a:r>
            <a:r>
              <a:rPr lang="en"/>
              <a:t>there</a:t>
            </a:r>
            <a:r>
              <a:rPr lang="en"/>
              <a:t> is a need to split and categorize the dataset accordingly</a:t>
            </a:r>
            <a:endParaRPr/>
          </a:p>
          <a:p>
            <a:pPr indent="0" lvl="0" marL="0" rtl="0" algn="l">
              <a:spcBef>
                <a:spcPts val="0"/>
              </a:spcBef>
              <a:spcAft>
                <a:spcPts val="0"/>
              </a:spcAft>
              <a:buNone/>
            </a:pPr>
            <a:r>
              <a:rPr lang="en"/>
              <a:t>Having said that, the NA values in categorical features mostly represent the lack of the feature in the attribute, thus we will fill these attribute as NA</a:t>
            </a:r>
            <a:endParaRPr/>
          </a:p>
          <a:p>
            <a:pPr indent="0" lvl="0" marL="0" rtl="0" algn="l">
              <a:spcBef>
                <a:spcPts val="0"/>
              </a:spcBef>
              <a:spcAft>
                <a:spcPts val="0"/>
              </a:spcAft>
              <a:buNone/>
            </a:pPr>
            <a:r>
              <a:rPr lang="en"/>
              <a:t>As for the null values for missing data, we based on the assumption that the amount of null values is insignificant thus we replace it with mean value or linear regression for analysis purpose.</a:t>
            </a:r>
            <a:endParaRPr/>
          </a:p>
          <a:p>
            <a:pPr indent="0" lvl="0" marL="0" rtl="0" algn="l">
              <a:spcBef>
                <a:spcPts val="0"/>
              </a:spcBef>
              <a:spcAft>
                <a:spcPts val="0"/>
              </a:spcAft>
              <a:buNone/>
            </a:pPr>
            <a:r>
              <a:rPr lang="en"/>
              <a:t>Next, we observed that there are outliers in high correlated variables and we decided to drop those outliers to improve our dataset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1333914a63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1333914a6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 is to illustrate further on the assumption that we have for the columns to be filled up with the mean value or linear regression method.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1333914a63_0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1333914a6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move on to categorical features, our findings shows that ‘neighbourhood’ may contribute to overfitting for our predictive model, thus we decide to reduce the overfitting by </a:t>
            </a:r>
            <a:r>
              <a:rPr lang="en"/>
              <a:t>ranking</a:t>
            </a:r>
            <a:r>
              <a:rPr lang="en"/>
              <a:t> the mentioned feature according to median price which 3 being 75% or more of the sales price, 2 as 50% to 75% of the sales price,  1 being 25% to 50% and 0 being 25% and below.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333914a63_0_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1333914a63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plotted a histogram to illustrate the outlier that we potentially have in the dataset and we can see it is very much right skewed which means there are many outlier from 400k onwards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D85C6"/>
        </a:solidFill>
      </p:bgPr>
    </p:bg>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rgbClr val="3D85C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3"/>
          <p:cNvPicPr preferRelativeResize="0"/>
          <p:nvPr/>
        </p:nvPicPr>
        <p:blipFill>
          <a:blip r:embed="rId3">
            <a:alphaModFix amt="97000"/>
          </a:blip>
          <a:stretch>
            <a:fillRect/>
          </a:stretch>
        </p:blipFill>
        <p:spPr>
          <a:xfrm>
            <a:off x="0" y="3033975"/>
            <a:ext cx="2918553" cy="2109526"/>
          </a:xfrm>
          <a:prstGeom prst="rect">
            <a:avLst/>
          </a:prstGeom>
          <a:noFill/>
          <a:ln>
            <a:noFill/>
          </a:ln>
        </p:spPr>
      </p:pic>
      <p:sp>
        <p:nvSpPr>
          <p:cNvPr id="68" name="Google Shape;68;p13"/>
          <p:cNvSpPr txBox="1"/>
          <p:nvPr>
            <p:ph type="ctrTitle"/>
          </p:nvPr>
        </p:nvSpPr>
        <p:spPr>
          <a:xfrm>
            <a:off x="497375" y="5753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500"/>
              <a:t>PROJECT 2</a:t>
            </a:r>
            <a:endParaRPr sz="4500"/>
          </a:p>
        </p:txBody>
      </p:sp>
      <p:sp>
        <p:nvSpPr>
          <p:cNvPr id="69" name="Google Shape;69;p13"/>
          <p:cNvSpPr txBox="1"/>
          <p:nvPr>
            <p:ph idx="1" type="subTitle"/>
          </p:nvPr>
        </p:nvSpPr>
        <p:spPr>
          <a:xfrm>
            <a:off x="497375" y="1508980"/>
            <a:ext cx="8222100" cy="432900"/>
          </a:xfrm>
          <a:prstGeom prst="rect">
            <a:avLst/>
          </a:prstGeom>
          <a:noFill/>
        </p:spPr>
        <p:txBody>
          <a:bodyPr anchorCtr="0" anchor="t" bIns="91425" lIns="91425" spcFirstLastPara="1" rIns="91425" wrap="square" tIns="91425">
            <a:noAutofit/>
          </a:bodyPr>
          <a:lstStyle/>
          <a:p>
            <a:pPr indent="0" lvl="0" marL="0" rtl="0" algn="l">
              <a:lnSpc>
                <a:spcPct val="125000"/>
              </a:lnSpc>
              <a:spcBef>
                <a:spcPts val="2400"/>
              </a:spcBef>
              <a:spcAft>
                <a:spcPts val="0"/>
              </a:spcAft>
              <a:buNone/>
            </a:pPr>
            <a:r>
              <a:rPr b="1" lang="en" sz="2000">
                <a:latin typeface="Arial"/>
                <a:ea typeface="Arial"/>
                <a:cs typeface="Arial"/>
                <a:sym typeface="Arial"/>
              </a:rPr>
              <a:t>Getting Ahead of the Market: Modeling Ames Estate Sale Price based on Different House Features Available.</a:t>
            </a:r>
            <a:endParaRPr b="1" sz="2000">
              <a:latin typeface="Arial"/>
              <a:ea typeface="Arial"/>
              <a:cs typeface="Arial"/>
              <a:sym typeface="Arial"/>
            </a:endParaRPr>
          </a:p>
          <a:p>
            <a:pPr indent="0" lvl="0" marL="0" rtl="0" algn="l">
              <a:spcBef>
                <a:spcPts val="1200"/>
              </a:spcBef>
              <a:spcAft>
                <a:spcPts val="0"/>
              </a:spcAft>
              <a:buNone/>
            </a:pPr>
            <a:r>
              <a:t/>
            </a:r>
            <a:endParaRPr b="1" sz="2400">
              <a:solidFill>
                <a:srgbClr val="FFFF00"/>
              </a:solidFill>
            </a:endParaRPr>
          </a:p>
        </p:txBody>
      </p:sp>
      <p:pic>
        <p:nvPicPr>
          <p:cNvPr id="70" name="Google Shape;70;p13"/>
          <p:cNvPicPr preferRelativeResize="0"/>
          <p:nvPr/>
        </p:nvPicPr>
        <p:blipFill>
          <a:blip r:embed="rId4">
            <a:alphaModFix/>
          </a:blip>
          <a:stretch>
            <a:fillRect/>
          </a:stretch>
        </p:blipFill>
        <p:spPr>
          <a:xfrm>
            <a:off x="2895725" y="3033975"/>
            <a:ext cx="6248274" cy="2109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41325" y="46750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Transformation </a:t>
            </a:r>
            <a:endParaRPr/>
          </a:p>
          <a:p>
            <a:pPr indent="0" lvl="0" marL="0" rtl="0" algn="l">
              <a:spcBef>
                <a:spcPts val="0"/>
              </a:spcBef>
              <a:spcAft>
                <a:spcPts val="0"/>
              </a:spcAft>
              <a:buNone/>
            </a:pPr>
            <a:r>
              <a:rPr lang="en"/>
              <a:t>(Top 5 Variable Correlated to Sale Price) </a:t>
            </a:r>
            <a:endParaRPr/>
          </a:p>
        </p:txBody>
      </p:sp>
      <p:pic>
        <p:nvPicPr>
          <p:cNvPr id="135" name="Google Shape;135;p22"/>
          <p:cNvPicPr preferRelativeResize="0"/>
          <p:nvPr/>
        </p:nvPicPr>
        <p:blipFill>
          <a:blip r:embed="rId3">
            <a:alphaModFix/>
          </a:blip>
          <a:stretch>
            <a:fillRect/>
          </a:stretch>
        </p:blipFill>
        <p:spPr>
          <a:xfrm>
            <a:off x="389827" y="1673625"/>
            <a:ext cx="3758375" cy="3610649"/>
          </a:xfrm>
          <a:prstGeom prst="rect">
            <a:avLst/>
          </a:prstGeom>
          <a:noFill/>
          <a:ln>
            <a:noFill/>
          </a:ln>
        </p:spPr>
      </p:pic>
      <p:pic>
        <p:nvPicPr>
          <p:cNvPr id="136" name="Google Shape;136;p22"/>
          <p:cNvPicPr preferRelativeResize="0"/>
          <p:nvPr/>
        </p:nvPicPr>
        <p:blipFill>
          <a:blip r:embed="rId4">
            <a:alphaModFix/>
          </a:blip>
          <a:stretch>
            <a:fillRect/>
          </a:stretch>
        </p:blipFill>
        <p:spPr>
          <a:xfrm>
            <a:off x="4972725" y="1777775"/>
            <a:ext cx="3485243" cy="340235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41325" y="46750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Transformation </a:t>
            </a:r>
            <a:endParaRPr/>
          </a:p>
          <a:p>
            <a:pPr indent="0" lvl="0" marL="0" rtl="0" algn="l">
              <a:spcBef>
                <a:spcPts val="0"/>
              </a:spcBef>
              <a:spcAft>
                <a:spcPts val="0"/>
              </a:spcAft>
              <a:buNone/>
            </a:pPr>
            <a:r>
              <a:rPr lang="en"/>
              <a:t>(Outliers) </a:t>
            </a:r>
            <a:endParaRPr/>
          </a:p>
        </p:txBody>
      </p:sp>
      <p:sp>
        <p:nvSpPr>
          <p:cNvPr id="142" name="Google Shape;142;p23"/>
          <p:cNvSpPr txBox="1"/>
          <p:nvPr/>
        </p:nvSpPr>
        <p:spPr>
          <a:xfrm>
            <a:off x="4811975" y="1984750"/>
            <a:ext cx="3998100" cy="28014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300"/>
              </a:spcBef>
              <a:spcAft>
                <a:spcPts val="0"/>
              </a:spcAft>
              <a:buClr>
                <a:srgbClr val="24292F"/>
              </a:buClr>
              <a:buSzPts val="1200"/>
              <a:buChar char="-"/>
            </a:pPr>
            <a:r>
              <a:rPr lang="en" sz="1200">
                <a:solidFill>
                  <a:srgbClr val="24292F"/>
                </a:solidFill>
                <a:highlight>
                  <a:srgbClr val="FFFFFF"/>
                </a:highlight>
              </a:rPr>
              <a:t>Top 3 features that are highly correlated to the sale price. They are ‘Gr Liv Area’, ‘Garage Area’, ‘Total Bsmt SF. All 3 features also follow the pattern of a right-skewed histogram, indicating that the data contained a lot of outliers with extremely high values</a:t>
            </a:r>
            <a:endParaRPr sz="1200">
              <a:solidFill>
                <a:srgbClr val="24292F"/>
              </a:solidFill>
              <a:highlight>
                <a:srgbClr val="FFFFFF"/>
              </a:highlight>
            </a:endParaRPr>
          </a:p>
          <a:p>
            <a:pPr indent="0" lvl="0" marL="457200" rtl="0" algn="l">
              <a:lnSpc>
                <a:spcPct val="115000"/>
              </a:lnSpc>
              <a:spcBef>
                <a:spcPts val="1200"/>
              </a:spcBef>
              <a:spcAft>
                <a:spcPts val="0"/>
              </a:spcAft>
              <a:buNone/>
            </a:pPr>
            <a:r>
              <a:t/>
            </a:r>
            <a:endParaRPr sz="1200">
              <a:solidFill>
                <a:srgbClr val="24292F"/>
              </a:solidFill>
              <a:highlight>
                <a:srgbClr val="FFFFFF"/>
              </a:highlight>
            </a:endParaRPr>
          </a:p>
          <a:p>
            <a:pPr indent="-304800" lvl="0" marL="457200" rtl="0" algn="l">
              <a:lnSpc>
                <a:spcPct val="115000"/>
              </a:lnSpc>
              <a:spcBef>
                <a:spcPts val="1200"/>
              </a:spcBef>
              <a:spcAft>
                <a:spcPts val="0"/>
              </a:spcAft>
              <a:buClr>
                <a:srgbClr val="24292F"/>
              </a:buClr>
              <a:buSzPts val="1200"/>
              <a:buChar char="-"/>
            </a:pPr>
            <a:r>
              <a:rPr lang="en" sz="1200">
                <a:solidFill>
                  <a:srgbClr val="24292F"/>
                </a:solidFill>
                <a:highlight>
                  <a:srgbClr val="FFFFFF"/>
                </a:highlight>
              </a:rPr>
              <a:t>After removing the outliers with 3 STD away from the mean values, the histogram of the 3 features definitely appeared more symmetrical, with less extreme values.</a:t>
            </a:r>
            <a:endParaRPr>
              <a:solidFill>
                <a:srgbClr val="24292F"/>
              </a:solidFill>
              <a:highlight>
                <a:srgbClr val="FFFFFF"/>
              </a:highlight>
            </a:endParaRPr>
          </a:p>
        </p:txBody>
      </p:sp>
      <p:pic>
        <p:nvPicPr>
          <p:cNvPr id="143" name="Google Shape;143;p23"/>
          <p:cNvPicPr preferRelativeResize="0"/>
          <p:nvPr/>
        </p:nvPicPr>
        <p:blipFill>
          <a:blip r:embed="rId3">
            <a:alphaModFix/>
          </a:blip>
          <a:stretch>
            <a:fillRect/>
          </a:stretch>
        </p:blipFill>
        <p:spPr>
          <a:xfrm>
            <a:off x="482900" y="1717825"/>
            <a:ext cx="4089099" cy="3335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BASE MODEL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idx="1" type="body"/>
          </p:nvPr>
        </p:nvSpPr>
        <p:spPr>
          <a:xfrm>
            <a:off x="460950" y="3732200"/>
            <a:ext cx="8222100" cy="1300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24292F"/>
              </a:buClr>
              <a:buSzPts val="1200"/>
              <a:buFont typeface="Arial"/>
              <a:buChar char="●"/>
            </a:pPr>
            <a:r>
              <a:rPr lang="en" sz="1200">
                <a:solidFill>
                  <a:srgbClr val="24292F"/>
                </a:solidFill>
                <a:highlight>
                  <a:srgbClr val="FFFFFF"/>
                </a:highlight>
                <a:latin typeface="Arial"/>
                <a:ea typeface="Arial"/>
                <a:cs typeface="Arial"/>
                <a:sym typeface="Arial"/>
              </a:rPr>
              <a:t>Obviously Extremely Overfitted Base Model</a:t>
            </a:r>
            <a:endParaRPr sz="1200">
              <a:solidFill>
                <a:srgbClr val="24292F"/>
              </a:solidFill>
              <a:highlight>
                <a:srgbClr val="FFFFFF"/>
              </a:highlight>
              <a:latin typeface="Arial"/>
              <a:ea typeface="Arial"/>
              <a:cs typeface="Arial"/>
              <a:sym typeface="Arial"/>
            </a:endParaRPr>
          </a:p>
          <a:p>
            <a:pPr indent="-304800" lvl="0" marL="457200" rtl="0" algn="l">
              <a:spcBef>
                <a:spcPts val="0"/>
              </a:spcBef>
              <a:spcAft>
                <a:spcPts val="0"/>
              </a:spcAft>
              <a:buClr>
                <a:srgbClr val="24292F"/>
              </a:buClr>
              <a:buSzPts val="1200"/>
              <a:buFont typeface="Arial"/>
              <a:buChar char="●"/>
            </a:pPr>
            <a:r>
              <a:rPr lang="en" sz="1200">
                <a:solidFill>
                  <a:srgbClr val="24292F"/>
                </a:solidFill>
                <a:highlight>
                  <a:srgbClr val="FFFFFF"/>
                </a:highlight>
                <a:latin typeface="Arial"/>
                <a:ea typeface="Arial"/>
                <a:cs typeface="Arial"/>
                <a:sym typeface="Arial"/>
              </a:rPr>
              <a:t>Base Model Perform Worst than Null Model</a:t>
            </a:r>
            <a:endParaRPr sz="1200">
              <a:solidFill>
                <a:srgbClr val="24292F"/>
              </a:solidFill>
              <a:highlight>
                <a:srgbClr val="FFFFFF"/>
              </a:highlight>
              <a:latin typeface="Arial"/>
              <a:ea typeface="Arial"/>
              <a:cs typeface="Arial"/>
              <a:sym typeface="Arial"/>
            </a:endParaRPr>
          </a:p>
          <a:p>
            <a:pPr indent="0" lvl="0" marL="0" rtl="0" algn="ctr">
              <a:spcBef>
                <a:spcPts val="1200"/>
              </a:spcBef>
              <a:spcAft>
                <a:spcPts val="1600"/>
              </a:spcAft>
              <a:buNone/>
            </a:pPr>
            <a:r>
              <a:t/>
            </a:r>
            <a:endParaRPr/>
          </a:p>
        </p:txBody>
      </p:sp>
      <p:pic>
        <p:nvPicPr>
          <p:cNvPr id="154" name="Google Shape;154;p25"/>
          <p:cNvPicPr preferRelativeResize="0"/>
          <p:nvPr/>
        </p:nvPicPr>
        <p:blipFill rotWithShape="1">
          <a:blip r:embed="rId3">
            <a:alphaModFix/>
          </a:blip>
          <a:srcRect b="0" l="0" r="0" t="8441"/>
          <a:stretch/>
        </p:blipFill>
        <p:spPr>
          <a:xfrm>
            <a:off x="232750" y="743400"/>
            <a:ext cx="8326351" cy="2929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3F3F3"/>
                </a:solidFill>
              </a:rPr>
              <a:t>Feature Engineering</a:t>
            </a:r>
            <a:endParaRPr>
              <a:solidFill>
                <a:srgbClr val="F3F3F3"/>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 sz="2300">
                <a:solidFill>
                  <a:srgbClr val="FFFFFF"/>
                </a:solidFill>
                <a:latin typeface="Arial"/>
                <a:ea typeface="Arial"/>
                <a:cs typeface="Arial"/>
                <a:sym typeface="Arial"/>
              </a:rPr>
              <a:t>Narrowing Down Independent Variables</a:t>
            </a:r>
            <a:endParaRPr sz="31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11175" y="5478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 Engineering</a:t>
            </a:r>
            <a:r>
              <a:rPr lang="en"/>
              <a:t> </a:t>
            </a:r>
            <a:endParaRPr/>
          </a:p>
          <a:p>
            <a:pPr indent="0" lvl="0" marL="0" rtl="0" algn="l">
              <a:spcBef>
                <a:spcPts val="0"/>
              </a:spcBef>
              <a:spcAft>
                <a:spcPts val="0"/>
              </a:spcAft>
              <a:buNone/>
            </a:pPr>
            <a:r>
              <a:rPr lang="en"/>
              <a:t>(</a:t>
            </a:r>
            <a:r>
              <a:rPr lang="en" sz="3100"/>
              <a:t>Narrowing down independent variables</a:t>
            </a:r>
            <a:r>
              <a:rPr lang="en"/>
              <a:t>) </a:t>
            </a:r>
            <a:endParaRPr/>
          </a:p>
        </p:txBody>
      </p:sp>
      <p:sp>
        <p:nvSpPr>
          <p:cNvPr id="165" name="Google Shape;165;p27"/>
          <p:cNvSpPr txBox="1"/>
          <p:nvPr/>
        </p:nvSpPr>
        <p:spPr>
          <a:xfrm>
            <a:off x="311175" y="2019250"/>
            <a:ext cx="8388300" cy="349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24292F"/>
                </a:solidFill>
              </a:rPr>
              <a:t>Method 1: Feature Selection based on corr() to the sales price</a:t>
            </a:r>
            <a:endParaRPr sz="1200">
              <a:solidFill>
                <a:srgbClr val="24292F"/>
              </a:solidFill>
            </a:endParaRPr>
          </a:p>
          <a:p>
            <a:pPr indent="-304800" lvl="0" marL="457200" rtl="0" algn="l">
              <a:lnSpc>
                <a:spcPct val="115000"/>
              </a:lnSpc>
              <a:spcBef>
                <a:spcPts val="1200"/>
              </a:spcBef>
              <a:spcAft>
                <a:spcPts val="0"/>
              </a:spcAft>
              <a:buClr>
                <a:srgbClr val="24292F"/>
              </a:buClr>
              <a:buSzPts val="1200"/>
              <a:buChar char="●"/>
            </a:pPr>
            <a:r>
              <a:rPr lang="en" sz="1200">
                <a:solidFill>
                  <a:srgbClr val="24292F"/>
                </a:solidFill>
              </a:rPr>
              <a:t>18 features with a minimum threshold of +/- 0.5 correlation score with the sale price</a:t>
            </a:r>
            <a:endParaRPr sz="1200">
              <a:solidFill>
                <a:srgbClr val="24292F"/>
              </a:solidFill>
            </a:endParaRPr>
          </a:p>
          <a:p>
            <a:pPr indent="0" lvl="0" marL="0" rtl="0" algn="l">
              <a:lnSpc>
                <a:spcPct val="115000"/>
              </a:lnSpc>
              <a:spcBef>
                <a:spcPts val="1200"/>
              </a:spcBef>
              <a:spcAft>
                <a:spcPts val="0"/>
              </a:spcAft>
              <a:buNone/>
            </a:pPr>
            <a:r>
              <a:rPr lang="en" sz="1200">
                <a:solidFill>
                  <a:srgbClr val="24292F"/>
                </a:solidFill>
              </a:rPr>
              <a:t>Method 2: Feature Selection based on Lasso regression</a:t>
            </a:r>
            <a:endParaRPr sz="1200">
              <a:solidFill>
                <a:srgbClr val="24292F"/>
              </a:solidFill>
            </a:endParaRPr>
          </a:p>
          <a:p>
            <a:pPr indent="-304800" lvl="0" marL="457200" rtl="0" algn="l">
              <a:lnSpc>
                <a:spcPct val="115000"/>
              </a:lnSpc>
              <a:spcBef>
                <a:spcPts val="1200"/>
              </a:spcBef>
              <a:spcAft>
                <a:spcPts val="0"/>
              </a:spcAft>
              <a:buClr>
                <a:srgbClr val="24292F"/>
              </a:buClr>
              <a:buSzPts val="1200"/>
              <a:buChar char="●"/>
            </a:pPr>
            <a:r>
              <a:rPr lang="en" sz="1200">
                <a:solidFill>
                  <a:srgbClr val="24292F"/>
                </a:solidFill>
              </a:rPr>
              <a:t>50 unique features extracted with minimum threshold coeff of +/- 0.005 score with the dependent variable</a:t>
            </a:r>
            <a:endParaRPr sz="1200">
              <a:solidFill>
                <a:srgbClr val="24292F"/>
              </a:solidFill>
            </a:endParaRPr>
          </a:p>
          <a:p>
            <a:pPr indent="0" lvl="0" marL="0" rtl="0" algn="l">
              <a:lnSpc>
                <a:spcPct val="115000"/>
              </a:lnSpc>
              <a:spcBef>
                <a:spcPts val="1200"/>
              </a:spcBef>
              <a:spcAft>
                <a:spcPts val="0"/>
              </a:spcAft>
              <a:buNone/>
            </a:pPr>
            <a:r>
              <a:rPr b="1" lang="en" sz="1200" u="sng">
                <a:solidFill>
                  <a:srgbClr val="24292F"/>
                </a:solidFill>
              </a:rPr>
              <a:t>Method 3: Hybrid - Identifying Features from Lasso regression &amp; Corr()</a:t>
            </a:r>
            <a:endParaRPr b="1" sz="1200" u="sng">
              <a:solidFill>
                <a:srgbClr val="24292F"/>
              </a:solidFill>
            </a:endParaRPr>
          </a:p>
          <a:p>
            <a:pPr indent="-304800" lvl="0" marL="457200" rtl="0" algn="l">
              <a:lnSpc>
                <a:spcPct val="115000"/>
              </a:lnSpc>
              <a:spcBef>
                <a:spcPts val="1200"/>
              </a:spcBef>
              <a:spcAft>
                <a:spcPts val="0"/>
              </a:spcAft>
              <a:buClr>
                <a:srgbClr val="24292F"/>
              </a:buClr>
              <a:buSzPts val="1200"/>
              <a:buChar char="●"/>
            </a:pPr>
            <a:r>
              <a:rPr lang="en" sz="1200">
                <a:solidFill>
                  <a:srgbClr val="24292F"/>
                </a:solidFill>
              </a:rPr>
              <a:t>56 unique features extracted from the hybrid method</a:t>
            </a:r>
            <a:endParaRPr sz="1200">
              <a:solidFill>
                <a:srgbClr val="24292F"/>
              </a:solidFill>
            </a:endParaRPr>
          </a:p>
          <a:p>
            <a:pPr indent="0" lvl="0" marL="0" rtl="0" algn="l">
              <a:lnSpc>
                <a:spcPct val="115000"/>
              </a:lnSpc>
              <a:spcBef>
                <a:spcPts val="1200"/>
              </a:spcBef>
              <a:spcAft>
                <a:spcPts val="0"/>
              </a:spcAft>
              <a:buNone/>
            </a:pPr>
            <a:r>
              <a:rPr b="1" lang="en" sz="1200" u="sng">
                <a:solidFill>
                  <a:srgbClr val="24292F"/>
                </a:solidFill>
              </a:rPr>
              <a:t>Removing collinear features</a:t>
            </a:r>
            <a:endParaRPr b="1" sz="1200" u="sng">
              <a:solidFill>
                <a:srgbClr val="24292F"/>
              </a:solidFill>
            </a:endParaRPr>
          </a:p>
          <a:p>
            <a:pPr indent="-304800" lvl="0" marL="457200" rtl="0" algn="l">
              <a:lnSpc>
                <a:spcPct val="115000"/>
              </a:lnSpc>
              <a:spcBef>
                <a:spcPts val="1200"/>
              </a:spcBef>
              <a:spcAft>
                <a:spcPts val="0"/>
              </a:spcAft>
              <a:buClr>
                <a:srgbClr val="24292F"/>
              </a:buClr>
              <a:buSzPts val="1200"/>
              <a:buChar char="●"/>
            </a:pPr>
            <a:r>
              <a:rPr lang="en" sz="1200">
                <a:solidFill>
                  <a:srgbClr val="24292F"/>
                </a:solidFill>
              </a:rPr>
              <a:t>For this analysis we dropped 'Garage Cars', 'Garage Yr Blt','1st Flr SF','Exter Qual Rank_3</a:t>
            </a:r>
            <a:endParaRPr sz="1200">
              <a:solidFill>
                <a:srgbClr val="24292F"/>
              </a:solidFill>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rPr>
              <a:t>52 unique features for the final model</a:t>
            </a:r>
            <a:endParaRPr sz="1200">
              <a:solidFill>
                <a:srgbClr val="24292F"/>
              </a:solidFill>
            </a:endParaRPr>
          </a:p>
          <a:p>
            <a:pPr indent="0" lvl="0" marL="0" rtl="0" algn="l">
              <a:lnSpc>
                <a:spcPct val="115000"/>
              </a:lnSpc>
              <a:spcBef>
                <a:spcPts val="1200"/>
              </a:spcBef>
              <a:spcAft>
                <a:spcPts val="1200"/>
              </a:spcAft>
              <a:buNone/>
            </a:pPr>
            <a:r>
              <a:t/>
            </a:r>
            <a:endParaRPr sz="1100">
              <a:solidFill>
                <a:srgbClr val="24292F"/>
              </a:solidFill>
              <a:highlight>
                <a:srgbClr val="FFFFFF"/>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3F3F3"/>
                </a:solidFill>
              </a:rPr>
              <a:t>Choosing our Final Model</a:t>
            </a:r>
            <a:endParaRPr>
              <a:solidFill>
                <a:srgbClr val="F3F3F3"/>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 sz="2300">
                <a:solidFill>
                  <a:srgbClr val="FFFFFF"/>
                </a:solidFill>
                <a:latin typeface="Arial"/>
                <a:ea typeface="Arial"/>
                <a:cs typeface="Arial"/>
                <a:sym typeface="Arial"/>
              </a:rPr>
              <a:t>RidgeCV, LassoCV, ElasticNetCV</a:t>
            </a:r>
            <a:endParaRPr sz="3100">
              <a:solidFill>
                <a:srgbClr val="FFFFFF"/>
              </a:solidFill>
            </a:endParaRPr>
          </a:p>
          <a:p>
            <a:pPr indent="0" lvl="0" marL="0" rtl="0" algn="l">
              <a:spcBef>
                <a:spcPts val="0"/>
              </a:spcBef>
              <a:spcAft>
                <a:spcPts val="0"/>
              </a:spcAft>
              <a:buNone/>
            </a:pPr>
            <a:r>
              <a:t/>
            </a:r>
            <a:endParaRPr sz="3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9"/>
          <p:cNvPicPr preferRelativeResize="0"/>
          <p:nvPr/>
        </p:nvPicPr>
        <p:blipFill>
          <a:blip r:embed="rId3">
            <a:alphaModFix/>
          </a:blip>
          <a:stretch>
            <a:fillRect/>
          </a:stretch>
        </p:blipFill>
        <p:spPr>
          <a:xfrm>
            <a:off x="51950" y="204013"/>
            <a:ext cx="6025826" cy="4735474"/>
          </a:xfrm>
          <a:prstGeom prst="rect">
            <a:avLst/>
          </a:prstGeom>
          <a:noFill/>
          <a:ln>
            <a:noFill/>
          </a:ln>
        </p:spPr>
      </p:pic>
      <p:pic>
        <p:nvPicPr>
          <p:cNvPr id="176" name="Google Shape;176;p29"/>
          <p:cNvPicPr preferRelativeResize="0"/>
          <p:nvPr/>
        </p:nvPicPr>
        <p:blipFill>
          <a:blip r:embed="rId4">
            <a:alphaModFix/>
          </a:blip>
          <a:stretch>
            <a:fillRect/>
          </a:stretch>
        </p:blipFill>
        <p:spPr>
          <a:xfrm>
            <a:off x="6077775" y="1657462"/>
            <a:ext cx="2891374" cy="2049624"/>
          </a:xfrm>
          <a:prstGeom prst="rect">
            <a:avLst/>
          </a:prstGeom>
          <a:noFill/>
          <a:ln>
            <a:noFill/>
          </a:ln>
        </p:spPr>
      </p:pic>
      <p:sp>
        <p:nvSpPr>
          <p:cNvPr id="177" name="Google Shape;177;p29"/>
          <p:cNvSpPr txBox="1"/>
          <p:nvPr/>
        </p:nvSpPr>
        <p:spPr>
          <a:xfrm>
            <a:off x="6208375" y="1155275"/>
            <a:ext cx="268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latin typeface="Roboto"/>
                <a:ea typeface="Roboto"/>
                <a:cs typeface="Roboto"/>
                <a:sym typeface="Roboto"/>
              </a:rPr>
              <a:t>Models Statistical Summary</a:t>
            </a:r>
            <a:endParaRPr b="1" u="sng">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317100" y="1830600"/>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3D85C6"/>
                </a:solidFill>
              </a:rPr>
              <a:t>Conclusion</a:t>
            </a:r>
            <a:endParaRPr sz="3600">
              <a:solidFill>
                <a:srgbClr val="3D85C6"/>
              </a:solidFill>
            </a:endParaRPr>
          </a:p>
          <a:p>
            <a:pPr indent="0" lvl="0" marL="0" rtl="0" algn="ctr">
              <a:spcBef>
                <a:spcPts val="0"/>
              </a:spcBef>
              <a:spcAft>
                <a:spcPts val="0"/>
              </a:spcAft>
              <a:buNone/>
            </a:pPr>
            <a:r>
              <a:rPr lang="en" sz="3600">
                <a:solidFill>
                  <a:srgbClr val="3D85C6"/>
                </a:solidFill>
              </a:rPr>
              <a:t>&amp;</a:t>
            </a:r>
            <a:endParaRPr sz="3600">
              <a:solidFill>
                <a:srgbClr val="3D85C6"/>
              </a:solidFill>
            </a:endParaRPr>
          </a:p>
          <a:p>
            <a:pPr indent="0" lvl="0" marL="0" rtl="0" algn="ctr">
              <a:spcBef>
                <a:spcPts val="0"/>
              </a:spcBef>
              <a:spcAft>
                <a:spcPts val="0"/>
              </a:spcAft>
              <a:buNone/>
            </a:pPr>
            <a:r>
              <a:rPr lang="en" sz="3600">
                <a:solidFill>
                  <a:srgbClr val="3D85C6"/>
                </a:solidFill>
              </a:rPr>
              <a:t>Recommendations</a:t>
            </a:r>
            <a:endParaRPr sz="3600">
              <a:solidFill>
                <a:srgbClr val="3D85C6"/>
              </a:solidFill>
            </a:endParaRPr>
          </a:p>
        </p:txBody>
      </p:sp>
      <p:sp>
        <p:nvSpPr>
          <p:cNvPr id="183" name="Google Shape;183;p30"/>
          <p:cNvSpPr txBox="1"/>
          <p:nvPr>
            <p:ph idx="1" type="subTitle"/>
          </p:nvPr>
        </p:nvSpPr>
        <p:spPr>
          <a:xfrm>
            <a:off x="1237350" y="3253649"/>
            <a:ext cx="2204700" cy="462900"/>
          </a:xfrm>
          <a:prstGeom prst="rect">
            <a:avLst/>
          </a:prstGeom>
        </p:spPr>
        <p:txBody>
          <a:bodyPr anchorCtr="0" anchor="t" bIns="91425" lIns="91425" spcFirstLastPara="1" rIns="91425" wrap="square" tIns="91425">
            <a:noAutofit/>
          </a:bodyPr>
          <a:lstStyle/>
          <a:p>
            <a:pPr indent="0" lvl="0" marL="0" rtl="0" algn="ctr">
              <a:lnSpc>
                <a:spcPct val="50000"/>
              </a:lnSpc>
              <a:spcBef>
                <a:spcPts val="0"/>
              </a:spcBef>
              <a:spcAft>
                <a:spcPts val="0"/>
              </a:spcAft>
              <a:buNone/>
            </a:pPr>
            <a:r>
              <a:rPr lang="en" sz="1500"/>
              <a:t>(</a:t>
            </a:r>
            <a:r>
              <a:rPr lang="en" sz="1400"/>
              <a:t>Significant Findings and Further Improvements</a:t>
            </a:r>
            <a:r>
              <a:rPr lang="en" sz="1500"/>
              <a:t>)</a:t>
            </a:r>
            <a:r>
              <a:rPr lang="en" sz="3200"/>
              <a:t> </a:t>
            </a:r>
            <a:endParaRPr/>
          </a:p>
        </p:txBody>
      </p:sp>
      <p:pic>
        <p:nvPicPr>
          <p:cNvPr descr="Black and white image of ladder handles coming out of the water onto a floating dock" id="184" name="Google Shape;184;p30"/>
          <p:cNvPicPr preferRelativeResize="0"/>
          <p:nvPr/>
        </p:nvPicPr>
        <p:blipFill rotWithShape="1">
          <a:blip r:embed="rId3">
            <a:alphaModFix/>
          </a:blip>
          <a:srcRect b="2669" l="27777" r="9107" t="2669"/>
          <a:stretch/>
        </p:blipFill>
        <p:spPr>
          <a:xfrm>
            <a:off x="5355300" y="1069050"/>
            <a:ext cx="3005395" cy="30053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31"/>
          <p:cNvPicPr preferRelativeResize="0"/>
          <p:nvPr/>
        </p:nvPicPr>
        <p:blipFill>
          <a:blip r:embed="rId3">
            <a:alphaModFix/>
          </a:blip>
          <a:stretch>
            <a:fillRect/>
          </a:stretch>
        </p:blipFill>
        <p:spPr>
          <a:xfrm>
            <a:off x="2650575" y="2138063"/>
            <a:ext cx="3175450" cy="2862675"/>
          </a:xfrm>
          <a:prstGeom prst="rect">
            <a:avLst/>
          </a:prstGeom>
          <a:noFill/>
          <a:ln>
            <a:noFill/>
          </a:ln>
        </p:spPr>
      </p:pic>
      <p:pic>
        <p:nvPicPr>
          <p:cNvPr id="190" name="Google Shape;190;p31"/>
          <p:cNvPicPr preferRelativeResize="0"/>
          <p:nvPr/>
        </p:nvPicPr>
        <p:blipFill>
          <a:blip r:embed="rId4">
            <a:alphaModFix/>
          </a:blip>
          <a:stretch>
            <a:fillRect/>
          </a:stretch>
        </p:blipFill>
        <p:spPr>
          <a:xfrm>
            <a:off x="5826025" y="2126037"/>
            <a:ext cx="3202151" cy="2886750"/>
          </a:xfrm>
          <a:prstGeom prst="rect">
            <a:avLst/>
          </a:prstGeom>
          <a:noFill/>
          <a:ln>
            <a:noFill/>
          </a:ln>
        </p:spPr>
      </p:pic>
      <p:sp>
        <p:nvSpPr>
          <p:cNvPr id="191" name="Google Shape;191;p31"/>
          <p:cNvSpPr txBox="1"/>
          <p:nvPr>
            <p:ph type="title"/>
          </p:nvPr>
        </p:nvSpPr>
        <p:spPr>
          <a:xfrm>
            <a:off x="311175" y="5478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a:p>
            <a:pPr indent="0" lvl="0" marL="0" rtl="0" algn="l">
              <a:spcBef>
                <a:spcPts val="0"/>
              </a:spcBef>
              <a:spcAft>
                <a:spcPts val="0"/>
              </a:spcAft>
              <a:buNone/>
            </a:pPr>
            <a:r>
              <a:rPr lang="en" sz="2800"/>
              <a:t>(</a:t>
            </a:r>
            <a:r>
              <a:rPr lang="en" sz="2700"/>
              <a:t>Significant Findings</a:t>
            </a:r>
            <a:r>
              <a:rPr lang="en" sz="2800"/>
              <a:t>) </a:t>
            </a:r>
            <a:endParaRPr sz="2800"/>
          </a:p>
        </p:txBody>
      </p:sp>
      <p:sp>
        <p:nvSpPr>
          <p:cNvPr id="192" name="Google Shape;192;p31"/>
          <p:cNvSpPr txBox="1"/>
          <p:nvPr/>
        </p:nvSpPr>
        <p:spPr>
          <a:xfrm>
            <a:off x="179225" y="1760200"/>
            <a:ext cx="8761800" cy="73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00"/>
              </a:spcBef>
              <a:spcAft>
                <a:spcPts val="0"/>
              </a:spcAft>
              <a:buNone/>
            </a:pPr>
            <a:r>
              <a:rPr b="1" lang="en" sz="1200">
                <a:solidFill>
                  <a:srgbClr val="3D85C6"/>
                </a:solidFill>
              </a:rPr>
              <a:t>We have successfully been able to develop a lassoCV model for Propnex to predict the housing price in Ames.</a:t>
            </a:r>
            <a:endParaRPr b="1" sz="1200">
              <a:solidFill>
                <a:srgbClr val="3D85C6"/>
              </a:solidFill>
            </a:endParaRPr>
          </a:p>
          <a:p>
            <a:pPr indent="0" lvl="0" marL="0" rtl="0" algn="l">
              <a:lnSpc>
                <a:spcPct val="115000"/>
              </a:lnSpc>
              <a:spcBef>
                <a:spcPts val="1200"/>
              </a:spcBef>
              <a:spcAft>
                <a:spcPts val="1200"/>
              </a:spcAft>
              <a:buNone/>
            </a:pPr>
            <a:r>
              <a:t/>
            </a:r>
            <a:endParaRPr b="1" sz="1200">
              <a:solidFill>
                <a:srgbClr val="3D85C6"/>
              </a:solidFill>
              <a:highlight>
                <a:srgbClr val="FFFFFF"/>
              </a:highlight>
            </a:endParaRPr>
          </a:p>
        </p:txBody>
      </p:sp>
      <p:sp>
        <p:nvSpPr>
          <p:cNvPr id="193" name="Google Shape;193;p31"/>
          <p:cNvSpPr txBox="1"/>
          <p:nvPr/>
        </p:nvSpPr>
        <p:spPr>
          <a:xfrm>
            <a:off x="-43000" y="2664425"/>
            <a:ext cx="2605800" cy="1644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 sz="1200">
                <a:solidFill>
                  <a:schemeClr val="lt2"/>
                </a:solidFill>
              </a:rPr>
              <a:t>Using our base model as the baseline, we have make significant improvement in terms of metrics (R2 and RMSE) for our testing dataset with regularization and features selections.</a:t>
            </a:r>
            <a:endParaRPr sz="1200">
              <a:solidFill>
                <a:srgbClr val="24292F"/>
              </a:solidFill>
              <a:highlight>
                <a:srgbClr val="FFFFFF"/>
              </a:highlight>
            </a:endParaRPr>
          </a:p>
        </p:txBody>
      </p:sp>
      <p:sp>
        <p:nvSpPr>
          <p:cNvPr id="194" name="Google Shape;194;p31"/>
          <p:cNvSpPr txBox="1"/>
          <p:nvPr/>
        </p:nvSpPr>
        <p:spPr>
          <a:xfrm>
            <a:off x="3223450" y="2258650"/>
            <a:ext cx="1068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23,443,445,554</a:t>
            </a:r>
            <a:endParaRPr sz="1000">
              <a:latin typeface="Roboto"/>
              <a:ea typeface="Roboto"/>
              <a:cs typeface="Roboto"/>
              <a:sym typeface="Roboto"/>
            </a:endParaRPr>
          </a:p>
        </p:txBody>
      </p:sp>
      <p:sp>
        <p:nvSpPr>
          <p:cNvPr id="195" name="Google Shape;195;p31"/>
          <p:cNvSpPr txBox="1"/>
          <p:nvPr/>
        </p:nvSpPr>
        <p:spPr>
          <a:xfrm>
            <a:off x="5094200" y="4516450"/>
            <a:ext cx="544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0.11</a:t>
            </a:r>
            <a:endParaRPr sz="1000">
              <a:latin typeface="Roboto"/>
              <a:ea typeface="Roboto"/>
              <a:cs typeface="Roboto"/>
              <a:sym typeface="Roboto"/>
            </a:endParaRPr>
          </a:p>
        </p:txBody>
      </p:sp>
      <p:sp>
        <p:nvSpPr>
          <p:cNvPr id="196" name="Google Shape;196;p31"/>
          <p:cNvSpPr txBox="1"/>
          <p:nvPr/>
        </p:nvSpPr>
        <p:spPr>
          <a:xfrm>
            <a:off x="6438625" y="4483100"/>
            <a:ext cx="544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-350%</a:t>
            </a:r>
            <a:endParaRPr sz="1000">
              <a:latin typeface="Roboto"/>
              <a:ea typeface="Roboto"/>
              <a:cs typeface="Roboto"/>
              <a:sym typeface="Roboto"/>
            </a:endParaRPr>
          </a:p>
        </p:txBody>
      </p:sp>
      <p:sp>
        <p:nvSpPr>
          <p:cNvPr id="197" name="Google Shape;197;p31"/>
          <p:cNvSpPr txBox="1"/>
          <p:nvPr/>
        </p:nvSpPr>
        <p:spPr>
          <a:xfrm>
            <a:off x="8304250" y="2258650"/>
            <a:ext cx="544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91.6%</a:t>
            </a:r>
            <a:endParaRPr sz="1000">
              <a:latin typeface="Roboto"/>
              <a:ea typeface="Roboto"/>
              <a:cs typeface="Roboto"/>
              <a:sym typeface="Roboto"/>
            </a:endParaRPr>
          </a:p>
        </p:txBody>
      </p:sp>
      <p:sp>
        <p:nvSpPr>
          <p:cNvPr id="198" name="Google Shape;198;p31"/>
          <p:cNvSpPr/>
          <p:nvPr/>
        </p:nvSpPr>
        <p:spPr>
          <a:xfrm rot="-2687567">
            <a:off x="3811588" y="2538580"/>
            <a:ext cx="234620" cy="790828"/>
          </a:xfrm>
          <a:prstGeom prst="downArrow">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1"/>
          <p:cNvSpPr/>
          <p:nvPr/>
        </p:nvSpPr>
        <p:spPr>
          <a:xfrm rot="-8087567">
            <a:off x="7138313" y="3687505"/>
            <a:ext cx="234620" cy="790828"/>
          </a:xfrm>
          <a:prstGeom prst="downArrow">
            <a:avLst>
              <a:gd fmla="val 50000" name="adj1"/>
              <a:gd fmla="val 50000" name="adj2"/>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ph idx="1" type="body"/>
          </p:nvPr>
        </p:nvSpPr>
        <p:spPr>
          <a:xfrm>
            <a:off x="889175" y="2838363"/>
            <a:ext cx="7038300" cy="1798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t>As data scientists engaged by Propnex, we are tasked to develop an accurate model to predict housing price in Ames, Iowa. </a:t>
            </a:r>
            <a:r>
              <a:rPr lang="en" sz="1200"/>
              <a:t>In this study, we will attempt to use machine-learning model to forecast the house price in Ames, Lowas based on the given fixed house characteristics</a:t>
            </a:r>
            <a:r>
              <a:rPr lang="en" sz="1000">
                <a:solidFill>
                  <a:srgbClr val="000000"/>
                </a:solidFill>
                <a:latin typeface="Arial"/>
                <a:ea typeface="Arial"/>
                <a:cs typeface="Arial"/>
                <a:sym typeface="Arial"/>
              </a:rPr>
              <a:t> </a:t>
            </a:r>
            <a:endParaRPr sz="1000"/>
          </a:p>
        </p:txBody>
      </p:sp>
      <p:sp>
        <p:nvSpPr>
          <p:cNvPr id="76" name="Google Shape;76;p14"/>
          <p:cNvSpPr txBox="1"/>
          <p:nvPr>
            <p:ph type="title"/>
          </p:nvPr>
        </p:nvSpPr>
        <p:spPr>
          <a:xfrm>
            <a:off x="460950" y="425850"/>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77" name="Google Shape;77;p14"/>
          <p:cNvSpPr txBox="1"/>
          <p:nvPr>
            <p:ph type="title"/>
          </p:nvPr>
        </p:nvSpPr>
        <p:spPr>
          <a:xfrm>
            <a:off x="2739725" y="2092875"/>
            <a:ext cx="3337200" cy="61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rgbClr val="3D85C6"/>
                </a:solidFill>
              </a:rPr>
              <a:t>Problem Statement</a:t>
            </a:r>
            <a:endParaRPr sz="2500">
              <a:solidFill>
                <a:srgbClr val="3D85C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idx="1" type="body"/>
          </p:nvPr>
        </p:nvSpPr>
        <p:spPr>
          <a:xfrm>
            <a:off x="197550" y="1774600"/>
            <a:ext cx="3391500" cy="3289500"/>
          </a:xfrm>
          <a:prstGeom prst="rect">
            <a:avLst/>
          </a:prstGeom>
        </p:spPr>
        <p:txBody>
          <a:bodyPr anchorCtr="0" anchor="t" bIns="91425" lIns="91425" spcFirstLastPara="1" rIns="91425" wrap="square" tIns="91425">
            <a:noAutofit/>
          </a:bodyPr>
          <a:lstStyle/>
          <a:p>
            <a:pPr indent="0" lvl="0" marL="457200" rtl="0" algn="l">
              <a:spcBef>
                <a:spcPts val="300"/>
              </a:spcBef>
              <a:spcAft>
                <a:spcPts val="0"/>
              </a:spcAft>
              <a:buNone/>
            </a:pPr>
            <a:r>
              <a:rPr lang="en" sz="1200">
                <a:latin typeface="Arial"/>
                <a:ea typeface="Arial"/>
                <a:cs typeface="Arial"/>
                <a:sym typeface="Arial"/>
              </a:rPr>
              <a:t>From the lasso coefficient and statistical significant analysis, we </a:t>
            </a:r>
            <a:r>
              <a:rPr b="1" lang="en" sz="1200">
                <a:latin typeface="Arial"/>
                <a:ea typeface="Arial"/>
                <a:cs typeface="Arial"/>
                <a:sym typeface="Arial"/>
              </a:rPr>
              <a:t>observed</a:t>
            </a:r>
            <a:r>
              <a:rPr lang="en" sz="1200">
                <a:latin typeface="Arial"/>
                <a:ea typeface="Arial"/>
                <a:cs typeface="Arial"/>
                <a:sym typeface="Arial"/>
              </a:rPr>
              <a:t> </a:t>
            </a:r>
            <a:r>
              <a:rPr b="1" lang="en" sz="1200">
                <a:latin typeface="Arial"/>
                <a:ea typeface="Arial"/>
                <a:cs typeface="Arial"/>
                <a:sym typeface="Arial"/>
              </a:rPr>
              <a:t>having an excellent rating for exterior quality adds the most value to the property (</a:t>
            </a:r>
            <a:r>
              <a:rPr b="1" lang="en" sz="1200">
                <a:solidFill>
                  <a:srgbClr val="3D85C6"/>
                </a:solidFill>
                <a:latin typeface="Arial"/>
                <a:ea typeface="Arial"/>
                <a:cs typeface="Arial"/>
                <a:sym typeface="Arial"/>
              </a:rPr>
              <a:t>$41,058.73</a:t>
            </a:r>
            <a:r>
              <a:rPr b="1" lang="en" sz="1200">
                <a:latin typeface="Arial"/>
                <a:ea typeface="Arial"/>
                <a:cs typeface="Arial"/>
                <a:sym typeface="Arial"/>
              </a:rPr>
              <a:t>)</a:t>
            </a:r>
            <a:r>
              <a:rPr lang="en" sz="1200">
                <a:latin typeface="Arial"/>
                <a:ea typeface="Arial"/>
                <a:cs typeface="Arial"/>
                <a:sym typeface="Arial"/>
              </a:rPr>
              <a:t>. A </a:t>
            </a:r>
            <a:r>
              <a:rPr b="1" lang="en" sz="1200">
                <a:latin typeface="Arial"/>
                <a:ea typeface="Arial"/>
                <a:cs typeface="Arial"/>
                <a:sym typeface="Arial"/>
              </a:rPr>
              <a:t>strong preference for brick common on the exterior covering of the house is also observed, adding </a:t>
            </a:r>
            <a:r>
              <a:rPr b="1" lang="en" sz="1200">
                <a:solidFill>
                  <a:srgbClr val="3D85C6"/>
                </a:solidFill>
                <a:latin typeface="Arial"/>
                <a:ea typeface="Arial"/>
                <a:cs typeface="Arial"/>
                <a:sym typeface="Arial"/>
              </a:rPr>
              <a:t>$15,360.11</a:t>
            </a:r>
            <a:r>
              <a:rPr lang="en" sz="1200">
                <a:latin typeface="Arial"/>
                <a:ea typeface="Arial"/>
                <a:cs typeface="Arial"/>
                <a:sym typeface="Arial"/>
              </a:rPr>
              <a:t> to the house value. Aside from the exterior quality of the house, </a:t>
            </a:r>
            <a:r>
              <a:rPr b="1" lang="en" sz="1200">
                <a:latin typeface="Arial"/>
                <a:ea typeface="Arial"/>
                <a:cs typeface="Arial"/>
                <a:sym typeface="Arial"/>
              </a:rPr>
              <a:t>having an excellent rank for Bsmt Quality helped to add </a:t>
            </a:r>
            <a:r>
              <a:rPr b="1" lang="en" sz="1200">
                <a:solidFill>
                  <a:srgbClr val="3D85C6"/>
                </a:solidFill>
                <a:latin typeface="Arial"/>
                <a:ea typeface="Arial"/>
                <a:cs typeface="Arial"/>
                <a:sym typeface="Arial"/>
              </a:rPr>
              <a:t>$27,702.84 </a:t>
            </a:r>
            <a:r>
              <a:rPr lang="en" sz="1200">
                <a:latin typeface="Arial"/>
                <a:ea typeface="Arial"/>
                <a:cs typeface="Arial"/>
                <a:sym typeface="Arial"/>
              </a:rPr>
              <a:t>to the house value</a:t>
            </a:r>
            <a:endParaRPr sz="1200">
              <a:latin typeface="Arial"/>
              <a:ea typeface="Arial"/>
              <a:cs typeface="Arial"/>
              <a:sym typeface="Arial"/>
            </a:endParaRPr>
          </a:p>
          <a:p>
            <a:pPr indent="0" lvl="0" marL="457200" rtl="0" algn="l">
              <a:spcBef>
                <a:spcPts val="1200"/>
              </a:spcBef>
              <a:spcAft>
                <a:spcPts val="1200"/>
              </a:spcAft>
              <a:buNone/>
            </a:pPr>
            <a:r>
              <a:t/>
            </a:r>
            <a:endParaRPr/>
          </a:p>
        </p:txBody>
      </p:sp>
      <p:sp>
        <p:nvSpPr>
          <p:cNvPr id="205" name="Google Shape;205;p32"/>
          <p:cNvSpPr txBox="1"/>
          <p:nvPr>
            <p:ph type="title"/>
          </p:nvPr>
        </p:nvSpPr>
        <p:spPr>
          <a:xfrm>
            <a:off x="311175" y="5478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a:p>
            <a:pPr indent="0" lvl="0" marL="0" rtl="0" algn="l">
              <a:spcBef>
                <a:spcPts val="0"/>
              </a:spcBef>
              <a:spcAft>
                <a:spcPts val="0"/>
              </a:spcAft>
              <a:buNone/>
            </a:pPr>
            <a:r>
              <a:rPr lang="en" sz="2800"/>
              <a:t>(</a:t>
            </a:r>
            <a:r>
              <a:rPr lang="en" sz="2700"/>
              <a:t>Significant Findings</a:t>
            </a:r>
            <a:r>
              <a:rPr lang="en" sz="2800"/>
              <a:t>) </a:t>
            </a:r>
            <a:endParaRPr sz="2800"/>
          </a:p>
        </p:txBody>
      </p:sp>
      <p:grpSp>
        <p:nvGrpSpPr>
          <p:cNvPr id="206" name="Google Shape;206;p32"/>
          <p:cNvGrpSpPr/>
          <p:nvPr/>
        </p:nvGrpSpPr>
        <p:grpSpPr>
          <a:xfrm>
            <a:off x="4131881" y="1774594"/>
            <a:ext cx="2574992" cy="3021122"/>
            <a:chOff x="5081125" y="1774600"/>
            <a:chExt cx="2891950" cy="3160500"/>
          </a:xfrm>
        </p:grpSpPr>
        <p:pic>
          <p:nvPicPr>
            <p:cNvPr id="207" name="Google Shape;207;p32"/>
            <p:cNvPicPr preferRelativeResize="0"/>
            <p:nvPr/>
          </p:nvPicPr>
          <p:blipFill>
            <a:blip r:embed="rId3">
              <a:alphaModFix/>
            </a:blip>
            <a:stretch>
              <a:fillRect/>
            </a:stretch>
          </p:blipFill>
          <p:spPr>
            <a:xfrm>
              <a:off x="5081125" y="1774600"/>
              <a:ext cx="2891950" cy="3160500"/>
            </a:xfrm>
            <a:prstGeom prst="rect">
              <a:avLst/>
            </a:prstGeom>
            <a:noFill/>
            <a:ln>
              <a:noFill/>
            </a:ln>
          </p:spPr>
        </p:pic>
        <p:sp>
          <p:nvSpPr>
            <p:cNvPr id="208" name="Google Shape;208;p32"/>
            <p:cNvSpPr/>
            <p:nvPr/>
          </p:nvSpPr>
          <p:spPr>
            <a:xfrm>
              <a:off x="5137950" y="2019375"/>
              <a:ext cx="2605800" cy="552300"/>
            </a:xfrm>
            <a:prstGeom prst="rect">
              <a:avLst/>
            </a:prstGeom>
            <a:solidFill>
              <a:srgbClr val="FFFF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2"/>
            <p:cNvSpPr/>
            <p:nvPr/>
          </p:nvSpPr>
          <p:spPr>
            <a:xfrm>
              <a:off x="5137950" y="2860500"/>
              <a:ext cx="2634000" cy="260700"/>
            </a:xfrm>
            <a:prstGeom prst="rect">
              <a:avLst/>
            </a:prstGeom>
            <a:solidFill>
              <a:srgbClr val="FFFF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0" name="Google Shape;210;p32"/>
          <p:cNvPicPr preferRelativeResize="0"/>
          <p:nvPr/>
        </p:nvPicPr>
        <p:blipFill>
          <a:blip r:embed="rId4">
            <a:alphaModFix/>
          </a:blip>
          <a:stretch>
            <a:fillRect/>
          </a:stretch>
        </p:blipFill>
        <p:spPr>
          <a:xfrm>
            <a:off x="6706875" y="3521148"/>
            <a:ext cx="2437125" cy="162235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ph idx="1" type="body"/>
          </p:nvPr>
        </p:nvSpPr>
        <p:spPr>
          <a:xfrm>
            <a:off x="393825" y="2585925"/>
            <a:ext cx="3463800" cy="1369800"/>
          </a:xfrm>
          <a:prstGeom prst="rect">
            <a:avLst/>
          </a:prstGeom>
        </p:spPr>
        <p:txBody>
          <a:bodyPr anchorCtr="0" anchor="t" bIns="91425" lIns="91425" spcFirstLastPara="1" rIns="91425" wrap="square" tIns="91425">
            <a:noAutofit/>
          </a:bodyPr>
          <a:lstStyle/>
          <a:p>
            <a:pPr indent="0" lvl="0" marL="457200" rtl="0" algn="l">
              <a:spcBef>
                <a:spcPts val="300"/>
              </a:spcBef>
              <a:spcAft>
                <a:spcPts val="1200"/>
              </a:spcAft>
              <a:buNone/>
            </a:pPr>
            <a:r>
              <a:rPr b="1" lang="en" sz="1200">
                <a:latin typeface="Arial"/>
                <a:ea typeface="Arial"/>
                <a:cs typeface="Arial"/>
                <a:sym typeface="Arial"/>
              </a:rPr>
              <a:t>Conversely, having a Mansard Roof Style depreciates a home's value by </a:t>
            </a:r>
            <a:r>
              <a:rPr b="1" lang="en" sz="1200">
                <a:solidFill>
                  <a:srgbClr val="CC0000"/>
                </a:solidFill>
                <a:latin typeface="Arial"/>
                <a:ea typeface="Arial"/>
                <a:cs typeface="Arial"/>
                <a:sym typeface="Arial"/>
              </a:rPr>
              <a:t>$28,555.19</a:t>
            </a:r>
            <a:r>
              <a:rPr lang="en" sz="1200">
                <a:latin typeface="Arial"/>
                <a:ea typeface="Arial"/>
                <a:cs typeface="Arial"/>
                <a:sym typeface="Arial"/>
              </a:rPr>
              <a:t>. Thus, it is best to remove/revamp this feature if it makes financial sense before selling the house.</a:t>
            </a:r>
            <a:endParaRPr/>
          </a:p>
        </p:txBody>
      </p:sp>
      <p:sp>
        <p:nvSpPr>
          <p:cNvPr id="216" name="Google Shape;216;p33"/>
          <p:cNvSpPr txBox="1"/>
          <p:nvPr>
            <p:ph type="title"/>
          </p:nvPr>
        </p:nvSpPr>
        <p:spPr>
          <a:xfrm>
            <a:off x="311175" y="5478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a:p>
            <a:pPr indent="0" lvl="0" marL="0" rtl="0" algn="l">
              <a:spcBef>
                <a:spcPts val="0"/>
              </a:spcBef>
              <a:spcAft>
                <a:spcPts val="0"/>
              </a:spcAft>
              <a:buNone/>
            </a:pPr>
            <a:r>
              <a:rPr lang="en" sz="2800"/>
              <a:t>(</a:t>
            </a:r>
            <a:r>
              <a:rPr lang="en" sz="2700"/>
              <a:t>Significant Findings</a:t>
            </a:r>
            <a:r>
              <a:rPr lang="en" sz="2800"/>
              <a:t>) </a:t>
            </a:r>
            <a:endParaRPr sz="2800"/>
          </a:p>
        </p:txBody>
      </p:sp>
      <p:pic>
        <p:nvPicPr>
          <p:cNvPr id="217" name="Google Shape;217;p33"/>
          <p:cNvPicPr preferRelativeResize="0"/>
          <p:nvPr/>
        </p:nvPicPr>
        <p:blipFill>
          <a:blip r:embed="rId3">
            <a:alphaModFix/>
          </a:blip>
          <a:stretch>
            <a:fillRect/>
          </a:stretch>
        </p:blipFill>
        <p:spPr>
          <a:xfrm>
            <a:off x="4131625" y="1851600"/>
            <a:ext cx="2638425" cy="2838450"/>
          </a:xfrm>
          <a:prstGeom prst="rect">
            <a:avLst/>
          </a:prstGeom>
          <a:noFill/>
          <a:ln>
            <a:noFill/>
          </a:ln>
        </p:spPr>
      </p:pic>
      <p:sp>
        <p:nvSpPr>
          <p:cNvPr id="218" name="Google Shape;218;p33"/>
          <p:cNvSpPr/>
          <p:nvPr/>
        </p:nvSpPr>
        <p:spPr>
          <a:xfrm>
            <a:off x="4105800" y="2302000"/>
            <a:ext cx="2541900" cy="247800"/>
          </a:xfrm>
          <a:prstGeom prst="rect">
            <a:avLst/>
          </a:prstGeom>
          <a:solidFill>
            <a:srgbClr val="FFFF00">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33"/>
          <p:cNvPicPr preferRelativeResize="0"/>
          <p:nvPr/>
        </p:nvPicPr>
        <p:blipFill>
          <a:blip r:embed="rId4">
            <a:alphaModFix/>
          </a:blip>
          <a:stretch>
            <a:fillRect/>
          </a:stretch>
        </p:blipFill>
        <p:spPr>
          <a:xfrm>
            <a:off x="6963232" y="3773700"/>
            <a:ext cx="2180768" cy="1369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311175" y="11008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Recommendations</a:t>
            </a:r>
            <a:endParaRPr sz="4200"/>
          </a:p>
          <a:p>
            <a:pPr indent="0" lvl="0" marL="0" rtl="0" algn="l">
              <a:spcBef>
                <a:spcPts val="0"/>
              </a:spcBef>
              <a:spcAft>
                <a:spcPts val="0"/>
              </a:spcAft>
              <a:buNone/>
            </a:pPr>
            <a:r>
              <a:rPr lang="en" sz="3100"/>
              <a:t>(Further Improvements for Model)</a:t>
            </a:r>
            <a:endParaRPr sz="3100"/>
          </a:p>
          <a:p>
            <a:pPr indent="0" lvl="0" marL="0" rtl="0" algn="l">
              <a:spcBef>
                <a:spcPts val="0"/>
              </a:spcBef>
              <a:spcAft>
                <a:spcPts val="0"/>
              </a:spcAft>
              <a:buNone/>
            </a:pPr>
            <a:r>
              <a:t/>
            </a:r>
            <a:endParaRPr/>
          </a:p>
        </p:txBody>
      </p:sp>
      <p:sp>
        <p:nvSpPr>
          <p:cNvPr id="225" name="Google Shape;225;p34"/>
          <p:cNvSpPr txBox="1"/>
          <p:nvPr/>
        </p:nvSpPr>
        <p:spPr>
          <a:xfrm>
            <a:off x="228075" y="1868575"/>
            <a:ext cx="8388300" cy="26937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lt2"/>
              </a:buClr>
              <a:buSzPts val="1500"/>
              <a:buChar char="●"/>
            </a:pPr>
            <a:r>
              <a:rPr lang="en" sz="1500">
                <a:solidFill>
                  <a:schemeClr val="lt2"/>
                </a:solidFill>
              </a:rPr>
              <a:t>Use dimension reduction algorithms such as </a:t>
            </a:r>
            <a:r>
              <a:rPr lang="en" sz="1500">
                <a:solidFill>
                  <a:schemeClr val="lt2"/>
                </a:solidFill>
              </a:rPr>
              <a:t>Principal</a:t>
            </a:r>
            <a:r>
              <a:rPr lang="en" sz="1500">
                <a:solidFill>
                  <a:schemeClr val="lt2"/>
                </a:solidFill>
              </a:rPr>
              <a:t> Component Analysis (PCA) to take care of multi collinear features instead.</a:t>
            </a:r>
            <a:endParaRPr sz="1500">
              <a:solidFill>
                <a:schemeClr val="lt2"/>
              </a:solidFill>
            </a:endParaRPr>
          </a:p>
          <a:p>
            <a:pPr indent="-323850" lvl="0" marL="457200" rtl="0" algn="l">
              <a:lnSpc>
                <a:spcPct val="115000"/>
              </a:lnSpc>
              <a:spcBef>
                <a:spcPts val="0"/>
              </a:spcBef>
              <a:spcAft>
                <a:spcPts val="0"/>
              </a:spcAft>
              <a:buClr>
                <a:schemeClr val="lt2"/>
              </a:buClr>
              <a:buSzPts val="1500"/>
              <a:buChar char="●"/>
            </a:pPr>
            <a:r>
              <a:rPr lang="en" sz="1500">
                <a:solidFill>
                  <a:schemeClr val="lt2"/>
                </a:solidFill>
              </a:rPr>
              <a:t>Utilize other ML methods such as gradient boosting to check for improvement of performance.</a:t>
            </a:r>
            <a:endParaRPr sz="1500">
              <a:solidFill>
                <a:schemeClr val="lt2"/>
              </a:solidFill>
            </a:endParaRPr>
          </a:p>
          <a:p>
            <a:pPr indent="-323850" lvl="0" marL="457200" rtl="0" algn="l">
              <a:lnSpc>
                <a:spcPct val="115000"/>
              </a:lnSpc>
              <a:spcBef>
                <a:spcPts val="0"/>
              </a:spcBef>
              <a:spcAft>
                <a:spcPts val="0"/>
              </a:spcAft>
              <a:buClr>
                <a:schemeClr val="lt2"/>
              </a:buClr>
              <a:buSzPts val="1500"/>
              <a:buChar char="●"/>
            </a:pPr>
            <a:r>
              <a:rPr lang="en" sz="1500">
                <a:solidFill>
                  <a:schemeClr val="lt2"/>
                </a:solidFill>
              </a:rPr>
              <a:t>Considering reducing the number of columns (original 17) in nominal 'Exterior 1' feature by studying the correlation it has with the house sale and converting them to ordinal feature instead.</a:t>
            </a:r>
            <a:endParaRPr sz="1500">
              <a:solidFill>
                <a:schemeClr val="lt2"/>
              </a:solidFill>
            </a:endParaRPr>
          </a:p>
          <a:p>
            <a:pPr indent="-323850" lvl="0" marL="457200" rtl="0" algn="l">
              <a:lnSpc>
                <a:spcPct val="115000"/>
              </a:lnSpc>
              <a:spcBef>
                <a:spcPts val="0"/>
              </a:spcBef>
              <a:spcAft>
                <a:spcPts val="0"/>
              </a:spcAft>
              <a:buClr>
                <a:schemeClr val="lt2"/>
              </a:buClr>
              <a:buSzPts val="1500"/>
              <a:buChar char="●"/>
            </a:pPr>
            <a:r>
              <a:rPr lang="en" sz="1500">
                <a:solidFill>
                  <a:schemeClr val="lt2"/>
                </a:solidFill>
              </a:rPr>
              <a:t>Check for outliers among the 52 selected features for the final model.</a:t>
            </a:r>
            <a:endParaRPr sz="1500">
              <a:solidFill>
                <a:schemeClr val="lt2"/>
              </a:solidFill>
            </a:endParaRPr>
          </a:p>
          <a:p>
            <a:pPr indent="0" lvl="0" marL="0" rtl="0" algn="l">
              <a:lnSpc>
                <a:spcPct val="115000"/>
              </a:lnSpc>
              <a:spcBef>
                <a:spcPts val="1200"/>
              </a:spcBef>
              <a:spcAft>
                <a:spcPts val="1200"/>
              </a:spcAft>
              <a:buNone/>
            </a:pPr>
            <a:r>
              <a:t/>
            </a:r>
            <a:endParaRPr sz="1500">
              <a:solidFill>
                <a:srgbClr val="24292F"/>
              </a:solidFill>
              <a:highlight>
                <a:srgbClr val="FFFFFF"/>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5"/>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t>Thank You!</a:t>
            </a:r>
            <a:endParaRPr b="1" sz="3000"/>
          </a:p>
        </p:txBody>
      </p:sp>
      <p:sp>
        <p:nvSpPr>
          <p:cNvPr id="231" name="Google Shape;231;p35"/>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t>Presenters:</a:t>
            </a:r>
            <a:endParaRPr sz="1400" u="sng"/>
          </a:p>
          <a:p>
            <a:pPr indent="0" lvl="0" marL="0" rtl="0" algn="l">
              <a:spcBef>
                <a:spcPts val="0"/>
              </a:spcBef>
              <a:spcAft>
                <a:spcPts val="0"/>
              </a:spcAft>
              <a:buNone/>
            </a:pPr>
            <a:r>
              <a:rPr lang="en"/>
              <a:t>Ivan Cho</a:t>
            </a:r>
            <a:endParaRPr sz="700"/>
          </a:p>
          <a:p>
            <a:pPr indent="0" lvl="0" marL="0" rtl="0" algn="l">
              <a:spcBef>
                <a:spcPts val="0"/>
              </a:spcBef>
              <a:spcAft>
                <a:spcPts val="0"/>
              </a:spcAft>
              <a:buNone/>
            </a:pPr>
            <a:r>
              <a:rPr lang="en"/>
              <a:t>Ng Jia Sheng</a:t>
            </a:r>
            <a:endParaRPr/>
          </a:p>
          <a:p>
            <a:pPr indent="0" lvl="0" marL="0" rtl="0" algn="l">
              <a:spcBef>
                <a:spcPts val="0"/>
              </a:spcBef>
              <a:spcAft>
                <a:spcPts val="0"/>
              </a:spcAft>
              <a:buNone/>
            </a:pPr>
            <a:r>
              <a:rPr lang="en"/>
              <a:t>Joel Tan</a:t>
            </a:r>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u="sng"/>
              <a:t>GA Lead Instructor: </a:t>
            </a:r>
            <a:endParaRPr sz="1400" u="sng"/>
          </a:p>
          <a:p>
            <a:pPr indent="0" lvl="0" marL="0" rtl="0" algn="l">
              <a:spcBef>
                <a:spcPts val="0"/>
              </a:spcBef>
              <a:spcAft>
                <a:spcPts val="0"/>
              </a:spcAft>
              <a:buNone/>
            </a:pPr>
            <a:r>
              <a:rPr lang="en"/>
              <a:t>Divya</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400" u="sng"/>
              <a:t>GA </a:t>
            </a:r>
            <a:r>
              <a:rPr lang="en" sz="1400" u="sng"/>
              <a:t>Asst. Instructors:</a:t>
            </a:r>
            <a:endParaRPr sz="1400" u="sng"/>
          </a:p>
          <a:p>
            <a:pPr indent="0" lvl="0" marL="0" rtl="0" algn="l">
              <a:spcBef>
                <a:spcPts val="0"/>
              </a:spcBef>
              <a:spcAft>
                <a:spcPts val="0"/>
              </a:spcAft>
              <a:buNone/>
            </a:pPr>
            <a:r>
              <a:rPr lang="en"/>
              <a:t>Ben and Shao Quan</a:t>
            </a:r>
            <a:endParaRPr/>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descr="Black and white upward shot of Golden Gate Bridge" id="232" name="Google Shape;232;p35"/>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pic>
        <p:nvPicPr>
          <p:cNvPr id="233" name="Google Shape;233;p35"/>
          <p:cNvPicPr preferRelativeResize="0"/>
          <p:nvPr/>
        </p:nvPicPr>
        <p:blipFill>
          <a:blip r:embed="rId4">
            <a:alphaModFix/>
          </a:blip>
          <a:stretch>
            <a:fillRect/>
          </a:stretch>
        </p:blipFill>
        <p:spPr>
          <a:xfrm>
            <a:off x="283825" y="2440700"/>
            <a:ext cx="1422500" cy="5792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747075" y="2112900"/>
            <a:ext cx="1834800" cy="91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Content</a:t>
            </a:r>
            <a:endParaRPr sz="3100"/>
          </a:p>
        </p:txBody>
      </p:sp>
      <p:sp>
        <p:nvSpPr>
          <p:cNvPr id="83" name="Google Shape;83;p15"/>
          <p:cNvSpPr txBox="1"/>
          <p:nvPr/>
        </p:nvSpPr>
        <p:spPr>
          <a:xfrm>
            <a:off x="4068575" y="331525"/>
            <a:ext cx="4641300" cy="4386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lt2"/>
              </a:buClr>
              <a:buSzPts val="2100"/>
              <a:buFont typeface="Roboto"/>
              <a:buChar char="-"/>
            </a:pPr>
            <a:r>
              <a:rPr b="1" lang="en" sz="2100">
                <a:solidFill>
                  <a:schemeClr val="lt2"/>
                </a:solidFill>
                <a:latin typeface="Roboto"/>
                <a:ea typeface="Roboto"/>
                <a:cs typeface="Roboto"/>
                <a:sym typeface="Roboto"/>
              </a:rPr>
              <a:t>Methodology</a:t>
            </a:r>
            <a:endParaRPr b="1" sz="2100">
              <a:solidFill>
                <a:schemeClr val="lt2"/>
              </a:solidFill>
              <a:latin typeface="Roboto"/>
              <a:ea typeface="Roboto"/>
              <a:cs typeface="Roboto"/>
              <a:sym typeface="Roboto"/>
            </a:endParaRPr>
          </a:p>
          <a:p>
            <a:pPr indent="0" lvl="0" marL="0" rtl="0" algn="l">
              <a:spcBef>
                <a:spcPts val="0"/>
              </a:spcBef>
              <a:spcAft>
                <a:spcPts val="0"/>
              </a:spcAft>
              <a:buNone/>
            </a:pPr>
            <a:r>
              <a:t/>
            </a:r>
            <a:endParaRPr b="1" sz="2100">
              <a:solidFill>
                <a:schemeClr val="lt2"/>
              </a:solidFill>
              <a:latin typeface="Roboto"/>
              <a:ea typeface="Roboto"/>
              <a:cs typeface="Roboto"/>
              <a:sym typeface="Roboto"/>
            </a:endParaRPr>
          </a:p>
          <a:p>
            <a:pPr indent="-361950" lvl="0" marL="457200" rtl="0" algn="l">
              <a:spcBef>
                <a:spcPts val="0"/>
              </a:spcBef>
              <a:spcAft>
                <a:spcPts val="0"/>
              </a:spcAft>
              <a:buClr>
                <a:schemeClr val="lt2"/>
              </a:buClr>
              <a:buSzPts val="2100"/>
              <a:buFont typeface="Roboto"/>
              <a:buChar char="-"/>
            </a:pPr>
            <a:r>
              <a:rPr b="1" lang="en" sz="2100">
                <a:solidFill>
                  <a:schemeClr val="lt2"/>
                </a:solidFill>
                <a:latin typeface="Roboto"/>
                <a:ea typeface="Roboto"/>
                <a:cs typeface="Roboto"/>
                <a:sym typeface="Roboto"/>
              </a:rPr>
              <a:t>Exploratory Data Analysis (EDA)</a:t>
            </a:r>
            <a:endParaRPr b="1" sz="2100">
              <a:solidFill>
                <a:schemeClr val="lt2"/>
              </a:solidFill>
              <a:latin typeface="Roboto"/>
              <a:ea typeface="Roboto"/>
              <a:cs typeface="Roboto"/>
              <a:sym typeface="Roboto"/>
            </a:endParaRPr>
          </a:p>
          <a:p>
            <a:pPr indent="0" lvl="0" marL="0" rtl="0" algn="l">
              <a:spcBef>
                <a:spcPts val="0"/>
              </a:spcBef>
              <a:spcAft>
                <a:spcPts val="0"/>
              </a:spcAft>
              <a:buNone/>
            </a:pPr>
            <a:r>
              <a:t/>
            </a:r>
            <a:endParaRPr b="1" sz="2100">
              <a:solidFill>
                <a:schemeClr val="lt2"/>
              </a:solidFill>
              <a:latin typeface="Roboto"/>
              <a:ea typeface="Roboto"/>
              <a:cs typeface="Roboto"/>
              <a:sym typeface="Roboto"/>
            </a:endParaRPr>
          </a:p>
          <a:p>
            <a:pPr indent="-361950" lvl="0" marL="457200" rtl="0" algn="l">
              <a:spcBef>
                <a:spcPts val="0"/>
              </a:spcBef>
              <a:spcAft>
                <a:spcPts val="0"/>
              </a:spcAft>
              <a:buClr>
                <a:schemeClr val="lt2"/>
              </a:buClr>
              <a:buSzPts val="2100"/>
              <a:buFont typeface="Roboto"/>
              <a:buChar char="-"/>
            </a:pPr>
            <a:r>
              <a:rPr b="1" lang="en" sz="2100">
                <a:solidFill>
                  <a:schemeClr val="lt2"/>
                </a:solidFill>
                <a:latin typeface="Roboto"/>
                <a:ea typeface="Roboto"/>
                <a:cs typeface="Roboto"/>
                <a:sym typeface="Roboto"/>
              </a:rPr>
              <a:t>Base Model</a:t>
            </a:r>
            <a:endParaRPr b="1" sz="2100">
              <a:solidFill>
                <a:schemeClr val="lt2"/>
              </a:solidFill>
              <a:latin typeface="Roboto"/>
              <a:ea typeface="Roboto"/>
              <a:cs typeface="Roboto"/>
              <a:sym typeface="Roboto"/>
            </a:endParaRPr>
          </a:p>
          <a:p>
            <a:pPr indent="0" lvl="0" marL="0" rtl="0" algn="l">
              <a:spcBef>
                <a:spcPts val="0"/>
              </a:spcBef>
              <a:spcAft>
                <a:spcPts val="0"/>
              </a:spcAft>
              <a:buNone/>
            </a:pPr>
            <a:r>
              <a:t/>
            </a:r>
            <a:endParaRPr b="1" sz="2100">
              <a:solidFill>
                <a:schemeClr val="lt2"/>
              </a:solidFill>
              <a:latin typeface="Roboto"/>
              <a:ea typeface="Roboto"/>
              <a:cs typeface="Roboto"/>
              <a:sym typeface="Roboto"/>
            </a:endParaRPr>
          </a:p>
          <a:p>
            <a:pPr indent="-361950" lvl="0" marL="457200" rtl="0" algn="l">
              <a:spcBef>
                <a:spcPts val="0"/>
              </a:spcBef>
              <a:spcAft>
                <a:spcPts val="0"/>
              </a:spcAft>
              <a:buClr>
                <a:schemeClr val="lt2"/>
              </a:buClr>
              <a:buSzPts val="2100"/>
              <a:buFont typeface="Roboto"/>
              <a:buChar char="-"/>
            </a:pPr>
            <a:r>
              <a:rPr b="1" lang="en" sz="2100">
                <a:solidFill>
                  <a:schemeClr val="lt2"/>
                </a:solidFill>
                <a:latin typeface="Roboto"/>
                <a:ea typeface="Roboto"/>
                <a:cs typeface="Roboto"/>
                <a:sym typeface="Roboto"/>
              </a:rPr>
              <a:t>Feature Engineering</a:t>
            </a:r>
            <a:endParaRPr b="1" sz="2100">
              <a:solidFill>
                <a:schemeClr val="lt2"/>
              </a:solidFill>
              <a:latin typeface="Roboto"/>
              <a:ea typeface="Roboto"/>
              <a:cs typeface="Roboto"/>
              <a:sym typeface="Roboto"/>
            </a:endParaRPr>
          </a:p>
          <a:p>
            <a:pPr indent="0" lvl="0" marL="0" rtl="0" algn="l">
              <a:spcBef>
                <a:spcPts val="0"/>
              </a:spcBef>
              <a:spcAft>
                <a:spcPts val="0"/>
              </a:spcAft>
              <a:buNone/>
            </a:pPr>
            <a:r>
              <a:t/>
            </a:r>
            <a:endParaRPr b="1" sz="2100">
              <a:solidFill>
                <a:schemeClr val="lt2"/>
              </a:solidFill>
              <a:latin typeface="Roboto"/>
              <a:ea typeface="Roboto"/>
              <a:cs typeface="Roboto"/>
              <a:sym typeface="Roboto"/>
            </a:endParaRPr>
          </a:p>
          <a:p>
            <a:pPr indent="-361950" lvl="0" marL="457200" rtl="0" algn="l">
              <a:spcBef>
                <a:spcPts val="0"/>
              </a:spcBef>
              <a:spcAft>
                <a:spcPts val="0"/>
              </a:spcAft>
              <a:buClr>
                <a:schemeClr val="lt2"/>
              </a:buClr>
              <a:buSzPts val="2100"/>
              <a:buFont typeface="Roboto"/>
              <a:buChar char="-"/>
            </a:pPr>
            <a:r>
              <a:rPr b="1" lang="en" sz="2100">
                <a:solidFill>
                  <a:schemeClr val="lt2"/>
                </a:solidFill>
                <a:latin typeface="Roboto"/>
                <a:ea typeface="Roboto"/>
                <a:cs typeface="Roboto"/>
                <a:sym typeface="Roboto"/>
              </a:rPr>
              <a:t>Choosing our Final Model</a:t>
            </a:r>
            <a:endParaRPr b="1" sz="2100">
              <a:solidFill>
                <a:schemeClr val="lt2"/>
              </a:solidFill>
              <a:latin typeface="Roboto"/>
              <a:ea typeface="Roboto"/>
              <a:cs typeface="Roboto"/>
              <a:sym typeface="Roboto"/>
            </a:endParaRPr>
          </a:p>
          <a:p>
            <a:pPr indent="0" lvl="0" marL="0" rtl="0" algn="l">
              <a:spcBef>
                <a:spcPts val="0"/>
              </a:spcBef>
              <a:spcAft>
                <a:spcPts val="0"/>
              </a:spcAft>
              <a:buNone/>
            </a:pPr>
            <a:r>
              <a:t/>
            </a:r>
            <a:endParaRPr b="1" sz="2100">
              <a:solidFill>
                <a:schemeClr val="lt2"/>
              </a:solidFill>
              <a:latin typeface="Roboto"/>
              <a:ea typeface="Roboto"/>
              <a:cs typeface="Roboto"/>
              <a:sym typeface="Roboto"/>
            </a:endParaRPr>
          </a:p>
          <a:p>
            <a:pPr indent="-361950" lvl="0" marL="457200" rtl="0" algn="l">
              <a:spcBef>
                <a:spcPts val="0"/>
              </a:spcBef>
              <a:spcAft>
                <a:spcPts val="0"/>
              </a:spcAft>
              <a:buClr>
                <a:schemeClr val="lt2"/>
              </a:buClr>
              <a:buSzPts val="2100"/>
              <a:buFont typeface="Roboto"/>
              <a:buChar char="-"/>
            </a:pPr>
            <a:r>
              <a:rPr b="1" lang="en" sz="2100">
                <a:solidFill>
                  <a:schemeClr val="lt2"/>
                </a:solidFill>
                <a:latin typeface="Roboto"/>
                <a:ea typeface="Roboto"/>
                <a:cs typeface="Roboto"/>
                <a:sym typeface="Roboto"/>
              </a:rPr>
              <a:t>Conclusion</a:t>
            </a:r>
            <a:endParaRPr b="1" sz="2100">
              <a:solidFill>
                <a:schemeClr val="lt2"/>
              </a:solidFill>
              <a:latin typeface="Roboto"/>
              <a:ea typeface="Roboto"/>
              <a:cs typeface="Roboto"/>
              <a:sym typeface="Roboto"/>
            </a:endParaRPr>
          </a:p>
          <a:p>
            <a:pPr indent="0" lvl="0" marL="0" rtl="0" algn="l">
              <a:spcBef>
                <a:spcPts val="0"/>
              </a:spcBef>
              <a:spcAft>
                <a:spcPts val="0"/>
              </a:spcAft>
              <a:buNone/>
            </a:pPr>
            <a:r>
              <a:t/>
            </a:r>
            <a:endParaRPr b="1" sz="2100">
              <a:solidFill>
                <a:schemeClr val="lt2"/>
              </a:solidFill>
              <a:latin typeface="Roboto"/>
              <a:ea typeface="Roboto"/>
              <a:cs typeface="Roboto"/>
              <a:sym typeface="Roboto"/>
            </a:endParaRPr>
          </a:p>
          <a:p>
            <a:pPr indent="-361950" lvl="0" marL="457200" rtl="0" algn="l">
              <a:spcBef>
                <a:spcPts val="0"/>
              </a:spcBef>
              <a:spcAft>
                <a:spcPts val="0"/>
              </a:spcAft>
              <a:buClr>
                <a:schemeClr val="lt2"/>
              </a:buClr>
              <a:buSzPts val="2100"/>
              <a:buFont typeface="Roboto"/>
              <a:buChar char="-"/>
            </a:pPr>
            <a:r>
              <a:rPr b="1" lang="en" sz="2100">
                <a:solidFill>
                  <a:schemeClr val="lt2"/>
                </a:solidFill>
                <a:latin typeface="Roboto"/>
                <a:ea typeface="Roboto"/>
                <a:cs typeface="Roboto"/>
                <a:sym typeface="Roboto"/>
              </a:rPr>
              <a:t>Recommendation</a:t>
            </a:r>
            <a:endParaRPr b="1" sz="2100">
              <a:solidFill>
                <a:schemeClr val="lt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460950" y="5478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METHODOLOGY </a:t>
            </a:r>
            <a:endParaRPr sz="4200"/>
          </a:p>
          <a:p>
            <a:pPr indent="0" lvl="0" marL="0" rtl="0" algn="l">
              <a:spcBef>
                <a:spcPts val="0"/>
              </a:spcBef>
              <a:spcAft>
                <a:spcPts val="0"/>
              </a:spcAft>
              <a:buNone/>
            </a:pPr>
            <a:r>
              <a:rPr lang="en" sz="2100"/>
              <a:t>Blitzstein &amp; Pfister’s Workflow</a:t>
            </a:r>
            <a:endParaRPr b="1"/>
          </a:p>
        </p:txBody>
      </p:sp>
      <p:pic>
        <p:nvPicPr>
          <p:cNvPr id="89" name="Google Shape;89;p16"/>
          <p:cNvPicPr preferRelativeResize="0"/>
          <p:nvPr/>
        </p:nvPicPr>
        <p:blipFill>
          <a:blip r:embed="rId3">
            <a:alphaModFix/>
          </a:blip>
          <a:stretch>
            <a:fillRect/>
          </a:stretch>
        </p:blipFill>
        <p:spPr>
          <a:xfrm>
            <a:off x="813450" y="1759275"/>
            <a:ext cx="3311273" cy="3332275"/>
          </a:xfrm>
          <a:prstGeom prst="rect">
            <a:avLst/>
          </a:prstGeom>
          <a:noFill/>
          <a:ln>
            <a:noFill/>
          </a:ln>
        </p:spPr>
      </p:pic>
      <p:sp>
        <p:nvSpPr>
          <p:cNvPr id="90" name="Google Shape;90;p16"/>
          <p:cNvSpPr txBox="1"/>
          <p:nvPr/>
        </p:nvSpPr>
        <p:spPr>
          <a:xfrm>
            <a:off x="4572000" y="1899575"/>
            <a:ext cx="41478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lt2"/>
                </a:solidFill>
                <a:highlight>
                  <a:srgbClr val="FFFFFF"/>
                </a:highlight>
              </a:rPr>
              <a:t>Step 1</a:t>
            </a:r>
            <a:r>
              <a:rPr lang="en" sz="1800">
                <a:solidFill>
                  <a:schemeClr val="lt2"/>
                </a:solidFill>
                <a:highlight>
                  <a:srgbClr val="FFFFFF"/>
                </a:highlight>
              </a:rPr>
              <a:t>: Ask an interesting question</a:t>
            </a:r>
            <a:endParaRPr sz="1800">
              <a:solidFill>
                <a:schemeClr val="lt2"/>
              </a:solidFill>
              <a:highlight>
                <a:srgbClr val="FFFFFF"/>
              </a:highlight>
            </a:endParaRPr>
          </a:p>
          <a:p>
            <a:pPr indent="0" lvl="0" marL="0" rtl="0" algn="l">
              <a:spcBef>
                <a:spcPts val="0"/>
              </a:spcBef>
              <a:spcAft>
                <a:spcPts val="0"/>
              </a:spcAft>
              <a:buNone/>
            </a:pPr>
            <a:r>
              <a:t/>
            </a:r>
            <a:endParaRPr sz="1800">
              <a:solidFill>
                <a:schemeClr val="lt2"/>
              </a:solidFill>
              <a:highlight>
                <a:srgbClr val="FFFFFF"/>
              </a:highlight>
            </a:endParaRPr>
          </a:p>
          <a:p>
            <a:pPr indent="0" lvl="0" marL="0" rtl="0" algn="l">
              <a:spcBef>
                <a:spcPts val="0"/>
              </a:spcBef>
              <a:spcAft>
                <a:spcPts val="0"/>
              </a:spcAft>
              <a:buNone/>
            </a:pPr>
            <a:r>
              <a:rPr b="1" lang="en" sz="1800" u="sng">
                <a:solidFill>
                  <a:schemeClr val="lt2"/>
                </a:solidFill>
                <a:highlight>
                  <a:srgbClr val="FFFFFF"/>
                </a:highlight>
              </a:rPr>
              <a:t>Step 2</a:t>
            </a:r>
            <a:r>
              <a:rPr b="1" lang="en" sz="1800">
                <a:solidFill>
                  <a:schemeClr val="lt2"/>
                </a:solidFill>
                <a:highlight>
                  <a:srgbClr val="FFFFFF"/>
                </a:highlight>
              </a:rPr>
              <a:t>:</a:t>
            </a:r>
            <a:r>
              <a:rPr lang="en" sz="1800">
                <a:solidFill>
                  <a:schemeClr val="lt2"/>
                </a:solidFill>
                <a:highlight>
                  <a:srgbClr val="FFFFFF"/>
                </a:highlight>
              </a:rPr>
              <a:t> Get the data</a:t>
            </a:r>
            <a:endParaRPr sz="1800">
              <a:solidFill>
                <a:schemeClr val="lt2"/>
              </a:solidFill>
              <a:highlight>
                <a:srgbClr val="FFFFFF"/>
              </a:highlight>
            </a:endParaRPr>
          </a:p>
          <a:p>
            <a:pPr indent="0" lvl="0" marL="0" rtl="0" algn="l">
              <a:spcBef>
                <a:spcPts val="0"/>
              </a:spcBef>
              <a:spcAft>
                <a:spcPts val="0"/>
              </a:spcAft>
              <a:buNone/>
            </a:pPr>
            <a:r>
              <a:t/>
            </a:r>
            <a:endParaRPr sz="1800">
              <a:solidFill>
                <a:schemeClr val="lt2"/>
              </a:solidFill>
              <a:highlight>
                <a:srgbClr val="FFFFFF"/>
              </a:highlight>
            </a:endParaRPr>
          </a:p>
          <a:p>
            <a:pPr indent="0" lvl="0" marL="0" rtl="0" algn="l">
              <a:spcBef>
                <a:spcPts val="0"/>
              </a:spcBef>
              <a:spcAft>
                <a:spcPts val="0"/>
              </a:spcAft>
              <a:buNone/>
            </a:pPr>
            <a:r>
              <a:rPr b="1" lang="en" sz="1800" u="sng">
                <a:solidFill>
                  <a:schemeClr val="lt2"/>
                </a:solidFill>
                <a:highlight>
                  <a:srgbClr val="FFFFFF"/>
                </a:highlight>
              </a:rPr>
              <a:t>Step 3</a:t>
            </a:r>
            <a:r>
              <a:rPr lang="en" sz="1800">
                <a:solidFill>
                  <a:schemeClr val="lt2"/>
                </a:solidFill>
                <a:highlight>
                  <a:srgbClr val="FFFFFF"/>
                </a:highlight>
              </a:rPr>
              <a:t>: Explore the data</a:t>
            </a:r>
            <a:endParaRPr sz="1800">
              <a:solidFill>
                <a:schemeClr val="lt2"/>
              </a:solidFill>
              <a:highlight>
                <a:srgbClr val="FFFFFF"/>
              </a:highlight>
            </a:endParaRPr>
          </a:p>
          <a:p>
            <a:pPr indent="0" lvl="0" marL="0" rtl="0" algn="l">
              <a:spcBef>
                <a:spcPts val="0"/>
              </a:spcBef>
              <a:spcAft>
                <a:spcPts val="0"/>
              </a:spcAft>
              <a:buNone/>
            </a:pPr>
            <a:r>
              <a:t/>
            </a:r>
            <a:endParaRPr sz="1800">
              <a:solidFill>
                <a:schemeClr val="lt2"/>
              </a:solidFill>
              <a:highlight>
                <a:srgbClr val="FFFFFF"/>
              </a:highlight>
            </a:endParaRPr>
          </a:p>
          <a:p>
            <a:pPr indent="0" lvl="0" marL="0" rtl="0" algn="l">
              <a:spcBef>
                <a:spcPts val="0"/>
              </a:spcBef>
              <a:spcAft>
                <a:spcPts val="0"/>
              </a:spcAft>
              <a:buNone/>
            </a:pPr>
            <a:r>
              <a:rPr b="1" lang="en" sz="1800" u="sng">
                <a:solidFill>
                  <a:schemeClr val="lt2"/>
                </a:solidFill>
                <a:highlight>
                  <a:srgbClr val="FFFFFF"/>
                </a:highlight>
              </a:rPr>
              <a:t>Step 4</a:t>
            </a:r>
            <a:r>
              <a:rPr lang="en" sz="1800">
                <a:solidFill>
                  <a:schemeClr val="lt2"/>
                </a:solidFill>
                <a:highlight>
                  <a:srgbClr val="FFFFFF"/>
                </a:highlight>
              </a:rPr>
              <a:t>: Model the data</a:t>
            </a:r>
            <a:endParaRPr sz="1800">
              <a:solidFill>
                <a:schemeClr val="lt2"/>
              </a:solidFill>
              <a:highlight>
                <a:srgbClr val="FFFFFF"/>
              </a:highlight>
            </a:endParaRPr>
          </a:p>
          <a:p>
            <a:pPr indent="0" lvl="0" marL="0" rtl="0" algn="l">
              <a:spcBef>
                <a:spcPts val="0"/>
              </a:spcBef>
              <a:spcAft>
                <a:spcPts val="0"/>
              </a:spcAft>
              <a:buNone/>
            </a:pPr>
            <a:r>
              <a:t/>
            </a:r>
            <a:endParaRPr sz="1800">
              <a:solidFill>
                <a:schemeClr val="lt2"/>
              </a:solidFill>
              <a:highlight>
                <a:srgbClr val="FFFFFF"/>
              </a:highlight>
            </a:endParaRPr>
          </a:p>
          <a:p>
            <a:pPr indent="0" lvl="0" marL="0" rtl="0" algn="l">
              <a:spcBef>
                <a:spcPts val="0"/>
              </a:spcBef>
              <a:spcAft>
                <a:spcPts val="0"/>
              </a:spcAft>
              <a:buNone/>
            </a:pPr>
            <a:r>
              <a:rPr b="1" lang="en" sz="1800" u="sng">
                <a:solidFill>
                  <a:schemeClr val="lt2"/>
                </a:solidFill>
                <a:highlight>
                  <a:srgbClr val="FFFFFF"/>
                </a:highlight>
              </a:rPr>
              <a:t>Step 5</a:t>
            </a:r>
            <a:r>
              <a:rPr lang="en" sz="1800">
                <a:solidFill>
                  <a:schemeClr val="lt2"/>
                </a:solidFill>
                <a:highlight>
                  <a:srgbClr val="FFFFFF"/>
                </a:highlight>
              </a:rPr>
              <a:t>: Communicate and visualize the results</a:t>
            </a:r>
            <a:endParaRPr sz="1800">
              <a:solidFill>
                <a:schemeClr val="lt2"/>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722425" y="1399475"/>
            <a:ext cx="83193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EXPLORATORY DATA ANALYSIS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2100"/>
          </a:p>
          <a:p>
            <a:pPr indent="0" lvl="0" marL="0" rtl="0" algn="l">
              <a:spcBef>
                <a:spcPts val="0"/>
              </a:spcBef>
              <a:spcAft>
                <a:spcPts val="0"/>
              </a:spcAft>
              <a:buNone/>
            </a:pPr>
            <a:r>
              <a:t/>
            </a:r>
            <a:endParaRPr b="1" sz="2300">
              <a:solidFill>
                <a:srgbClr val="24292F"/>
              </a:solidFill>
              <a:highlight>
                <a:srgbClr val="FFFFFF"/>
              </a:highlight>
              <a:latin typeface="Arial"/>
              <a:ea typeface="Arial"/>
              <a:cs typeface="Arial"/>
              <a:sym typeface="Arial"/>
            </a:endParaRPr>
          </a:p>
          <a:p>
            <a:pPr indent="0" lvl="0" marL="0" rtl="0" algn="l">
              <a:spcBef>
                <a:spcPts val="0"/>
              </a:spcBef>
              <a:spcAft>
                <a:spcPts val="0"/>
              </a:spcAft>
              <a:buNone/>
            </a:pPr>
            <a:r>
              <a:rPr b="1" lang="en" sz="2300">
                <a:solidFill>
                  <a:srgbClr val="24292F"/>
                </a:solidFill>
                <a:highlight>
                  <a:srgbClr val="FFFFFF"/>
                </a:highlight>
                <a:latin typeface="Arial"/>
                <a:ea typeface="Arial"/>
                <a:cs typeface="Arial"/>
                <a:sym typeface="Arial"/>
              </a:rPr>
              <a:t>  </a:t>
            </a:r>
            <a:endParaRPr b="1" sz="2300">
              <a:solidFill>
                <a:srgbClr val="24292F"/>
              </a:solidFill>
              <a:highlight>
                <a:srgbClr val="FFFFFF"/>
              </a:highlight>
              <a:latin typeface="Arial"/>
              <a:ea typeface="Arial"/>
              <a:cs typeface="Arial"/>
              <a:sym typeface="Arial"/>
            </a:endParaRPr>
          </a:p>
        </p:txBody>
      </p:sp>
      <p:sp>
        <p:nvSpPr>
          <p:cNvPr id="96" name="Google Shape;96;p17"/>
          <p:cNvSpPr txBox="1"/>
          <p:nvPr/>
        </p:nvSpPr>
        <p:spPr>
          <a:xfrm>
            <a:off x="722425" y="1857325"/>
            <a:ext cx="6921600" cy="18471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F3F3F3"/>
              </a:buClr>
              <a:buSzPts val="2000"/>
              <a:buFont typeface="Roboto"/>
              <a:buChar char="●"/>
            </a:pPr>
            <a:r>
              <a:rPr lang="en" sz="2000">
                <a:solidFill>
                  <a:srgbClr val="F3F3F3"/>
                </a:solidFill>
                <a:latin typeface="Roboto"/>
                <a:ea typeface="Roboto"/>
                <a:cs typeface="Roboto"/>
                <a:sym typeface="Roboto"/>
              </a:rPr>
              <a:t>Dataset Overview</a:t>
            </a:r>
            <a:endParaRPr sz="2000">
              <a:solidFill>
                <a:srgbClr val="F3F3F3"/>
              </a:solidFill>
              <a:latin typeface="Roboto"/>
              <a:ea typeface="Roboto"/>
              <a:cs typeface="Roboto"/>
              <a:sym typeface="Roboto"/>
            </a:endParaRPr>
          </a:p>
          <a:p>
            <a:pPr indent="-355600" lvl="0" marL="457200" rtl="0" algn="l">
              <a:spcBef>
                <a:spcPts val="0"/>
              </a:spcBef>
              <a:spcAft>
                <a:spcPts val="0"/>
              </a:spcAft>
              <a:buClr>
                <a:srgbClr val="F3F3F3"/>
              </a:buClr>
              <a:buSzPts val="2000"/>
              <a:buFont typeface="Roboto"/>
              <a:buChar char="●"/>
            </a:pPr>
            <a:r>
              <a:rPr lang="en" sz="2000">
                <a:solidFill>
                  <a:srgbClr val="F3F3F3"/>
                </a:solidFill>
                <a:latin typeface="Roboto"/>
                <a:ea typeface="Roboto"/>
                <a:cs typeface="Roboto"/>
                <a:sym typeface="Roboto"/>
              </a:rPr>
              <a:t>Dealing with Null Values </a:t>
            </a:r>
            <a:endParaRPr sz="2000">
              <a:solidFill>
                <a:srgbClr val="F3F3F3"/>
              </a:solidFill>
              <a:latin typeface="Roboto"/>
              <a:ea typeface="Roboto"/>
              <a:cs typeface="Roboto"/>
              <a:sym typeface="Roboto"/>
            </a:endParaRPr>
          </a:p>
          <a:p>
            <a:pPr indent="-355600" lvl="0" marL="457200" rtl="0" algn="l">
              <a:spcBef>
                <a:spcPts val="0"/>
              </a:spcBef>
              <a:spcAft>
                <a:spcPts val="0"/>
              </a:spcAft>
              <a:buClr>
                <a:srgbClr val="F3F3F3"/>
              </a:buClr>
              <a:buSzPts val="2000"/>
              <a:buFont typeface="Roboto"/>
              <a:buChar char="●"/>
            </a:pPr>
            <a:r>
              <a:rPr lang="en" sz="2000">
                <a:solidFill>
                  <a:srgbClr val="F3F3F3"/>
                </a:solidFill>
                <a:latin typeface="Roboto"/>
                <a:ea typeface="Roboto"/>
                <a:cs typeface="Roboto"/>
                <a:sym typeface="Roboto"/>
              </a:rPr>
              <a:t>Data Transformation</a:t>
            </a:r>
            <a:endParaRPr sz="2000">
              <a:solidFill>
                <a:srgbClr val="F3F3F3"/>
              </a:solidFill>
              <a:latin typeface="Roboto"/>
              <a:ea typeface="Roboto"/>
              <a:cs typeface="Roboto"/>
              <a:sym typeface="Roboto"/>
            </a:endParaRPr>
          </a:p>
          <a:p>
            <a:pPr indent="457200" lvl="0" marL="457200" rtl="0" algn="l">
              <a:spcBef>
                <a:spcPts val="0"/>
              </a:spcBef>
              <a:spcAft>
                <a:spcPts val="0"/>
              </a:spcAft>
              <a:buNone/>
            </a:pPr>
            <a:r>
              <a:rPr lang="en" sz="1600">
                <a:solidFill>
                  <a:srgbClr val="F3F3F3"/>
                </a:solidFill>
                <a:latin typeface="Roboto"/>
                <a:ea typeface="Roboto"/>
                <a:cs typeface="Roboto"/>
                <a:sym typeface="Roboto"/>
              </a:rPr>
              <a:t>Numeric Variables</a:t>
            </a:r>
            <a:endParaRPr sz="1600">
              <a:solidFill>
                <a:srgbClr val="F3F3F3"/>
              </a:solidFill>
              <a:latin typeface="Roboto"/>
              <a:ea typeface="Roboto"/>
              <a:cs typeface="Roboto"/>
              <a:sym typeface="Roboto"/>
            </a:endParaRPr>
          </a:p>
          <a:p>
            <a:pPr indent="457200" lvl="0" marL="457200" rtl="0" algn="l">
              <a:spcBef>
                <a:spcPts val="0"/>
              </a:spcBef>
              <a:spcAft>
                <a:spcPts val="0"/>
              </a:spcAft>
              <a:buNone/>
            </a:pPr>
            <a:r>
              <a:rPr lang="en" sz="1600">
                <a:solidFill>
                  <a:srgbClr val="F3F3F3"/>
                </a:solidFill>
                <a:latin typeface="Roboto"/>
                <a:ea typeface="Roboto"/>
                <a:cs typeface="Roboto"/>
                <a:sym typeface="Roboto"/>
              </a:rPr>
              <a:t>Categorical Features</a:t>
            </a:r>
            <a:endParaRPr sz="1600">
              <a:solidFill>
                <a:srgbClr val="F3F3F3"/>
              </a:solidFill>
              <a:latin typeface="Roboto"/>
              <a:ea typeface="Roboto"/>
              <a:cs typeface="Roboto"/>
              <a:sym typeface="Roboto"/>
            </a:endParaRPr>
          </a:p>
          <a:p>
            <a:pPr indent="457200" lvl="0" marL="457200" rtl="0" algn="l">
              <a:spcBef>
                <a:spcPts val="0"/>
              </a:spcBef>
              <a:spcAft>
                <a:spcPts val="0"/>
              </a:spcAft>
              <a:buNone/>
            </a:pPr>
            <a:r>
              <a:rPr lang="en" sz="1600">
                <a:solidFill>
                  <a:srgbClr val="F3F3F3"/>
                </a:solidFill>
                <a:latin typeface="Roboto"/>
                <a:ea typeface="Roboto"/>
                <a:cs typeface="Roboto"/>
                <a:sym typeface="Roboto"/>
              </a:rPr>
              <a:t>Outliers</a:t>
            </a:r>
            <a:endParaRPr sz="1600">
              <a:solidFill>
                <a:srgbClr val="F3F3F3"/>
              </a:solidFill>
              <a:latin typeface="Roboto"/>
              <a:ea typeface="Roboto"/>
              <a:cs typeface="Roboto"/>
              <a:sym typeface="Roboto"/>
            </a:endParaRPr>
          </a:p>
        </p:txBody>
      </p:sp>
      <p:pic>
        <p:nvPicPr>
          <p:cNvPr id="97" name="Google Shape;97;p17"/>
          <p:cNvPicPr preferRelativeResize="0"/>
          <p:nvPr/>
        </p:nvPicPr>
        <p:blipFill>
          <a:blip r:embed="rId3">
            <a:alphaModFix/>
          </a:blip>
          <a:stretch>
            <a:fillRect/>
          </a:stretch>
        </p:blipFill>
        <p:spPr>
          <a:xfrm>
            <a:off x="4943331" y="1910375"/>
            <a:ext cx="3432110" cy="2309747"/>
          </a:xfrm>
          <a:prstGeom prst="rect">
            <a:avLst/>
          </a:prstGeom>
          <a:noFill/>
          <a:ln>
            <a:noFill/>
          </a:ln>
        </p:spPr>
      </p:pic>
      <p:pic>
        <p:nvPicPr>
          <p:cNvPr id="98" name="Google Shape;98;p17"/>
          <p:cNvPicPr preferRelativeResize="0"/>
          <p:nvPr/>
        </p:nvPicPr>
        <p:blipFill>
          <a:blip r:embed="rId4">
            <a:alphaModFix/>
          </a:blip>
          <a:stretch>
            <a:fillRect/>
          </a:stretch>
        </p:blipFill>
        <p:spPr>
          <a:xfrm>
            <a:off x="4751775" y="1910375"/>
            <a:ext cx="3815226" cy="2309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460950" y="5478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EXPLORATORY DATA ANALYSIS (EDA)</a:t>
            </a:r>
            <a:endParaRPr b="1" sz="2600"/>
          </a:p>
        </p:txBody>
      </p:sp>
      <p:sp>
        <p:nvSpPr>
          <p:cNvPr id="104" name="Google Shape;104;p18"/>
          <p:cNvSpPr txBox="1"/>
          <p:nvPr/>
        </p:nvSpPr>
        <p:spPr>
          <a:xfrm>
            <a:off x="523500" y="1979950"/>
            <a:ext cx="8097000" cy="29400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800"/>
              </a:spcBef>
              <a:spcAft>
                <a:spcPts val="0"/>
              </a:spcAft>
              <a:buNone/>
            </a:pPr>
            <a:r>
              <a:rPr b="1" lang="en" sz="1200">
                <a:solidFill>
                  <a:schemeClr val="lt2"/>
                </a:solidFill>
              </a:rPr>
              <a:t>Dataset Overview</a:t>
            </a:r>
            <a:endParaRPr sz="1200">
              <a:solidFill>
                <a:schemeClr val="lt2"/>
              </a:solidFill>
            </a:endParaRPr>
          </a:p>
          <a:p>
            <a:pPr indent="-304800" lvl="0" marL="457200" rtl="0" algn="l">
              <a:lnSpc>
                <a:spcPct val="150000"/>
              </a:lnSpc>
              <a:spcBef>
                <a:spcPts val="1200"/>
              </a:spcBef>
              <a:spcAft>
                <a:spcPts val="0"/>
              </a:spcAft>
              <a:buClr>
                <a:schemeClr val="lt2"/>
              </a:buClr>
              <a:buSzPts val="1200"/>
              <a:buChar char="●"/>
            </a:pPr>
            <a:r>
              <a:rPr lang="en" sz="1200">
                <a:solidFill>
                  <a:schemeClr val="lt2"/>
                </a:solidFill>
              </a:rPr>
              <a:t>It is observed that there are both numerical (continuous and discrete) and categorical (nominal and ordinal) features in our dataset, as such there is a need to split and categorized the dataset.</a:t>
            </a:r>
            <a:endParaRPr sz="1200">
              <a:solidFill>
                <a:schemeClr val="lt2"/>
              </a:solidFill>
            </a:endParaRPr>
          </a:p>
          <a:p>
            <a:pPr indent="-304800" lvl="0" marL="457200" rtl="0" algn="l">
              <a:lnSpc>
                <a:spcPct val="150000"/>
              </a:lnSpc>
              <a:spcBef>
                <a:spcPts val="0"/>
              </a:spcBef>
              <a:spcAft>
                <a:spcPts val="0"/>
              </a:spcAft>
              <a:buClr>
                <a:schemeClr val="lt2"/>
              </a:buClr>
              <a:buSzPts val="1200"/>
              <a:buChar char="●"/>
            </a:pPr>
            <a:r>
              <a:rPr lang="en" sz="1200">
                <a:solidFill>
                  <a:schemeClr val="lt2"/>
                </a:solidFill>
              </a:rPr>
              <a:t>The NA values reflected in </a:t>
            </a:r>
            <a:r>
              <a:rPr lang="en" sz="1200">
                <a:solidFill>
                  <a:schemeClr val="lt2"/>
                </a:solidFill>
              </a:rPr>
              <a:t>the</a:t>
            </a:r>
            <a:r>
              <a:rPr lang="en" sz="1200">
                <a:solidFill>
                  <a:schemeClr val="lt2"/>
                </a:solidFill>
              </a:rPr>
              <a:t> categorical features mostly represent the lack of the feature in the attribute rather than an actual null/blank value. Therefore, it is filled with</a:t>
            </a:r>
            <a:r>
              <a:rPr lang="en" sz="1200">
                <a:solidFill>
                  <a:schemeClr val="lt2"/>
                </a:solidFill>
              </a:rPr>
              <a:t> NA for categorical features.</a:t>
            </a:r>
            <a:endParaRPr sz="1200">
              <a:solidFill>
                <a:schemeClr val="lt2"/>
              </a:solidFill>
            </a:endParaRPr>
          </a:p>
          <a:p>
            <a:pPr indent="-304800" lvl="0" marL="457200" rtl="0" algn="l">
              <a:lnSpc>
                <a:spcPct val="150000"/>
              </a:lnSpc>
              <a:spcBef>
                <a:spcPts val="0"/>
              </a:spcBef>
              <a:spcAft>
                <a:spcPts val="0"/>
              </a:spcAft>
              <a:buClr>
                <a:schemeClr val="lt2"/>
              </a:buClr>
              <a:buSzPts val="1200"/>
              <a:buChar char="●"/>
            </a:pPr>
            <a:r>
              <a:rPr lang="en" sz="1200">
                <a:solidFill>
                  <a:schemeClr val="lt2"/>
                </a:solidFill>
              </a:rPr>
              <a:t>Missing data are also observed for numerical data and based on the assumption that the amount of null values is insignificant so we replace it with mean value or linear regression prediction for analysis purpose. </a:t>
            </a:r>
            <a:endParaRPr sz="1200">
              <a:solidFill>
                <a:schemeClr val="lt2"/>
              </a:solidFill>
            </a:endParaRPr>
          </a:p>
          <a:p>
            <a:pPr indent="-304800" lvl="0" marL="457200" rtl="0" algn="l">
              <a:lnSpc>
                <a:spcPct val="150000"/>
              </a:lnSpc>
              <a:spcBef>
                <a:spcPts val="0"/>
              </a:spcBef>
              <a:spcAft>
                <a:spcPts val="0"/>
              </a:spcAft>
              <a:buClr>
                <a:schemeClr val="lt2"/>
              </a:buClr>
              <a:buSzPts val="1200"/>
              <a:buChar char="●"/>
            </a:pPr>
            <a:r>
              <a:rPr lang="en" sz="1200">
                <a:solidFill>
                  <a:schemeClr val="lt2"/>
                </a:solidFill>
              </a:rPr>
              <a:t>Some outliers are observed in high correlated variables and it will be dropped for better analysis.  </a:t>
            </a:r>
            <a:endParaRPr sz="1200">
              <a:solidFill>
                <a:schemeClr val="lt2"/>
              </a:solidFill>
            </a:endParaRPr>
          </a:p>
          <a:p>
            <a:pPr indent="0" lvl="0" marL="0" rtl="0" algn="l">
              <a:spcBef>
                <a:spcPts val="1200"/>
              </a:spcBef>
              <a:spcAft>
                <a:spcPts val="0"/>
              </a:spcAft>
              <a:buNone/>
            </a:pPr>
            <a:r>
              <a:t/>
            </a:r>
            <a:endParaRPr b="1" sz="1800" u="sng">
              <a:solidFill>
                <a:srgbClr val="24292F"/>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91800" y="276800"/>
            <a:ext cx="7363500" cy="7677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sz="2900"/>
              <a:t>Dealing with Null Values (Numerical Data)</a:t>
            </a:r>
            <a:endParaRPr b="1" sz="2900"/>
          </a:p>
        </p:txBody>
      </p:sp>
      <p:sp>
        <p:nvSpPr>
          <p:cNvPr id="110" name="Google Shape;110;p19"/>
          <p:cNvSpPr txBox="1"/>
          <p:nvPr/>
        </p:nvSpPr>
        <p:spPr>
          <a:xfrm>
            <a:off x="1326075" y="1850100"/>
            <a:ext cx="128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Train Dataset</a:t>
            </a:r>
            <a:endParaRPr>
              <a:latin typeface="Roboto"/>
              <a:ea typeface="Roboto"/>
              <a:cs typeface="Roboto"/>
              <a:sym typeface="Roboto"/>
            </a:endParaRPr>
          </a:p>
        </p:txBody>
      </p:sp>
      <p:sp>
        <p:nvSpPr>
          <p:cNvPr id="111" name="Google Shape;111;p19"/>
          <p:cNvSpPr txBox="1"/>
          <p:nvPr/>
        </p:nvSpPr>
        <p:spPr>
          <a:xfrm>
            <a:off x="5918750" y="1910375"/>
            <a:ext cx="128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Test Dataset</a:t>
            </a:r>
            <a:endParaRPr>
              <a:latin typeface="Roboto"/>
              <a:ea typeface="Roboto"/>
              <a:cs typeface="Roboto"/>
              <a:sym typeface="Roboto"/>
            </a:endParaRPr>
          </a:p>
        </p:txBody>
      </p:sp>
      <p:sp>
        <p:nvSpPr>
          <p:cNvPr id="112" name="Google Shape;112;p19"/>
          <p:cNvSpPr txBox="1"/>
          <p:nvPr/>
        </p:nvSpPr>
        <p:spPr>
          <a:xfrm>
            <a:off x="4693825" y="3144100"/>
            <a:ext cx="4412700" cy="1797900"/>
          </a:xfrm>
          <a:prstGeom prst="rect">
            <a:avLst/>
          </a:prstGeom>
          <a:solidFill>
            <a:srgbClr val="3D85C6"/>
          </a:solid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chemeClr val="lt1"/>
              </a:buClr>
              <a:buSzPts val="1200"/>
              <a:buChar char="●"/>
            </a:pPr>
            <a:r>
              <a:rPr lang="en" sz="1200">
                <a:solidFill>
                  <a:schemeClr val="lt1"/>
                </a:solidFill>
              </a:rPr>
              <a:t>For this analysis, we will fill in the numeric features with less than 1.5% of missing data with mean value, </a:t>
            </a:r>
            <a:endParaRPr sz="1200">
              <a:solidFill>
                <a:schemeClr val="lt1"/>
              </a:solidFill>
            </a:endParaRPr>
          </a:p>
          <a:p>
            <a:pPr indent="-304800" lvl="0" marL="457200" marR="0" rtl="0" algn="l">
              <a:lnSpc>
                <a:spcPct val="115000"/>
              </a:lnSpc>
              <a:spcBef>
                <a:spcPts val="0"/>
              </a:spcBef>
              <a:spcAft>
                <a:spcPts val="0"/>
              </a:spcAft>
              <a:buClr>
                <a:schemeClr val="lt1"/>
              </a:buClr>
              <a:buSzPts val="1200"/>
              <a:buChar char="●"/>
            </a:pPr>
            <a:r>
              <a:rPr lang="en" sz="1200">
                <a:solidFill>
                  <a:schemeClr val="lt1"/>
                </a:solidFill>
              </a:rPr>
              <a:t>Use linear regression to fill in the NaN values for 'Garage Yr Blt' feature, </a:t>
            </a:r>
            <a:endParaRPr sz="1200">
              <a:solidFill>
                <a:schemeClr val="lt1"/>
              </a:solidFill>
            </a:endParaRPr>
          </a:p>
          <a:p>
            <a:pPr indent="-304800" lvl="0" marL="457200" marR="0" rtl="0" algn="l">
              <a:lnSpc>
                <a:spcPct val="115000"/>
              </a:lnSpc>
              <a:spcBef>
                <a:spcPts val="0"/>
              </a:spcBef>
              <a:spcAft>
                <a:spcPts val="0"/>
              </a:spcAft>
              <a:buClr>
                <a:schemeClr val="lt1"/>
              </a:buClr>
              <a:buSzPts val="1200"/>
              <a:buChar char="●"/>
            </a:pPr>
            <a:r>
              <a:rPr lang="en" sz="1200">
                <a:solidFill>
                  <a:schemeClr val="lt1"/>
                </a:solidFill>
              </a:rPr>
              <a:t>And mean value to fill in NaN values for 'Lot Frontage' feature.</a:t>
            </a:r>
            <a:endParaRPr sz="1200">
              <a:solidFill>
                <a:schemeClr val="lt1"/>
              </a:solidFill>
            </a:endParaRPr>
          </a:p>
          <a:p>
            <a:pPr indent="0" lvl="0" marL="0" rtl="0" algn="l">
              <a:spcBef>
                <a:spcPts val="1200"/>
              </a:spcBef>
              <a:spcAft>
                <a:spcPts val="0"/>
              </a:spcAft>
              <a:buNone/>
            </a:pPr>
            <a:r>
              <a:t/>
            </a:r>
            <a:endParaRPr sz="1200">
              <a:solidFill>
                <a:srgbClr val="24292F"/>
              </a:solidFill>
              <a:highlight>
                <a:srgbClr val="FFFFFF"/>
              </a:highlight>
            </a:endParaRPr>
          </a:p>
        </p:txBody>
      </p:sp>
      <p:pic>
        <p:nvPicPr>
          <p:cNvPr id="113" name="Google Shape;113;p19"/>
          <p:cNvPicPr preferRelativeResize="0"/>
          <p:nvPr/>
        </p:nvPicPr>
        <p:blipFill rotWithShape="1">
          <a:blip r:embed="rId3">
            <a:alphaModFix/>
          </a:blip>
          <a:srcRect b="0" l="0" r="9575" t="0"/>
          <a:stretch/>
        </p:blipFill>
        <p:spPr>
          <a:xfrm>
            <a:off x="70925" y="2310575"/>
            <a:ext cx="4232500" cy="1965700"/>
          </a:xfrm>
          <a:prstGeom prst="rect">
            <a:avLst/>
          </a:prstGeom>
          <a:noFill/>
          <a:ln>
            <a:noFill/>
          </a:ln>
        </p:spPr>
      </p:pic>
      <p:pic>
        <p:nvPicPr>
          <p:cNvPr id="114" name="Google Shape;114;p19"/>
          <p:cNvPicPr preferRelativeResize="0"/>
          <p:nvPr/>
        </p:nvPicPr>
        <p:blipFill>
          <a:blip r:embed="rId4">
            <a:alphaModFix/>
          </a:blip>
          <a:stretch>
            <a:fillRect/>
          </a:stretch>
        </p:blipFill>
        <p:spPr>
          <a:xfrm>
            <a:off x="4523100" y="2310575"/>
            <a:ext cx="4232500" cy="762152"/>
          </a:xfrm>
          <a:prstGeom prst="rect">
            <a:avLst/>
          </a:prstGeom>
          <a:noFill/>
          <a:ln>
            <a:noFill/>
          </a:ln>
        </p:spPr>
      </p:pic>
      <p:sp>
        <p:nvSpPr>
          <p:cNvPr id="115" name="Google Shape;115;p19"/>
          <p:cNvSpPr txBox="1"/>
          <p:nvPr/>
        </p:nvSpPr>
        <p:spPr>
          <a:xfrm>
            <a:off x="445225" y="1044500"/>
            <a:ext cx="424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Number of Null values in both the Train and Test dataset</a:t>
            </a:r>
            <a:endParaRPr sz="1200">
              <a:solidFill>
                <a:schemeClr val="lt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11175" y="5478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Transformation </a:t>
            </a:r>
            <a:endParaRPr/>
          </a:p>
          <a:p>
            <a:pPr indent="0" lvl="0" marL="0" rtl="0" algn="l">
              <a:spcBef>
                <a:spcPts val="0"/>
              </a:spcBef>
              <a:spcAft>
                <a:spcPts val="0"/>
              </a:spcAft>
              <a:buNone/>
            </a:pPr>
            <a:r>
              <a:rPr lang="en"/>
              <a:t>(</a:t>
            </a:r>
            <a:r>
              <a:rPr lang="en"/>
              <a:t>Categorical Features</a:t>
            </a:r>
            <a:r>
              <a:rPr lang="en"/>
              <a:t>) </a:t>
            </a:r>
            <a:endParaRPr/>
          </a:p>
        </p:txBody>
      </p:sp>
      <p:sp>
        <p:nvSpPr>
          <p:cNvPr id="121" name="Google Shape;121;p20"/>
          <p:cNvSpPr txBox="1"/>
          <p:nvPr/>
        </p:nvSpPr>
        <p:spPr>
          <a:xfrm>
            <a:off x="452050" y="1627450"/>
            <a:ext cx="8388300" cy="163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u="sng">
                <a:solidFill>
                  <a:srgbClr val="24292F"/>
                </a:solidFill>
                <a:highlight>
                  <a:srgbClr val="FFFFFF"/>
                </a:highlight>
              </a:rPr>
              <a:t>Nominal Features</a:t>
            </a:r>
            <a:endParaRPr b="1" sz="1100" u="sng">
              <a:solidFill>
                <a:srgbClr val="24292F"/>
              </a:solidFill>
              <a:highlight>
                <a:srgbClr val="FFFFFF"/>
              </a:highlight>
            </a:endParaRPr>
          </a:p>
          <a:p>
            <a:pPr indent="-298450" lvl="0" marL="457200" rtl="0" algn="l">
              <a:lnSpc>
                <a:spcPct val="115000"/>
              </a:lnSpc>
              <a:spcBef>
                <a:spcPts val="1200"/>
              </a:spcBef>
              <a:spcAft>
                <a:spcPts val="0"/>
              </a:spcAft>
              <a:buClr>
                <a:srgbClr val="24292F"/>
              </a:buClr>
              <a:buSzPts val="1100"/>
              <a:buChar char="●"/>
            </a:pPr>
            <a:r>
              <a:rPr lang="en" sz="1100">
                <a:solidFill>
                  <a:srgbClr val="24292F"/>
                </a:solidFill>
                <a:highlight>
                  <a:srgbClr val="FFFFFF"/>
                </a:highlight>
              </a:rPr>
              <a:t>W</a:t>
            </a:r>
            <a:r>
              <a:rPr lang="en" sz="1100">
                <a:solidFill>
                  <a:srgbClr val="24292F"/>
                </a:solidFill>
                <a:highlight>
                  <a:srgbClr val="FFFFFF"/>
                </a:highlight>
              </a:rPr>
              <a:t>e noticed ‘Neighbourhood’ feature may contribute to the overfit during modeling. </a:t>
            </a:r>
            <a:endParaRPr sz="1100">
              <a:solidFill>
                <a:srgbClr val="24292F"/>
              </a:solidFill>
              <a:highlight>
                <a:srgbClr val="FFFFFF"/>
              </a:highlight>
            </a:endParaRPr>
          </a:p>
          <a:p>
            <a:pPr indent="-298450" lvl="0" marL="457200" rtl="0" algn="l">
              <a:lnSpc>
                <a:spcPct val="115000"/>
              </a:lnSpc>
              <a:spcBef>
                <a:spcPts val="0"/>
              </a:spcBef>
              <a:spcAft>
                <a:spcPts val="0"/>
              </a:spcAft>
              <a:buClr>
                <a:srgbClr val="24292F"/>
              </a:buClr>
              <a:buSzPts val="1100"/>
              <a:buChar char="●"/>
            </a:pPr>
            <a:r>
              <a:rPr lang="en" sz="1100">
                <a:solidFill>
                  <a:srgbClr val="24292F"/>
                </a:solidFill>
                <a:highlight>
                  <a:srgbClr val="FFFFFF"/>
                </a:highlight>
              </a:rPr>
              <a:t>To</a:t>
            </a:r>
            <a:r>
              <a:rPr lang="en" sz="1100">
                <a:solidFill>
                  <a:srgbClr val="24292F"/>
                </a:solidFill>
                <a:highlight>
                  <a:srgbClr val="FFFFFF"/>
                </a:highlight>
              </a:rPr>
              <a:t> reduce the chance of overfitting, we ranked the feature according to the median price, 3 being Excellent (&gt;75% of the sale price), 2 being Good (50% to 75% of the sale price), 1 being Fair (25% to 50% of the sale price), 0 being Cheap (&lt;25% of the sale price).</a:t>
            </a:r>
            <a:endParaRPr sz="1100">
              <a:solidFill>
                <a:srgbClr val="24292F"/>
              </a:solidFill>
              <a:highlight>
                <a:srgbClr val="FFFFFF"/>
              </a:highlight>
            </a:endParaRPr>
          </a:p>
          <a:p>
            <a:pPr indent="0" lvl="0" marL="457200" rtl="0" algn="l">
              <a:lnSpc>
                <a:spcPct val="115000"/>
              </a:lnSpc>
              <a:spcBef>
                <a:spcPts val="1200"/>
              </a:spcBef>
              <a:spcAft>
                <a:spcPts val="1200"/>
              </a:spcAft>
              <a:buNone/>
            </a:pPr>
            <a:r>
              <a:t/>
            </a:r>
            <a:endParaRPr sz="1100">
              <a:solidFill>
                <a:srgbClr val="24292F"/>
              </a:solidFill>
              <a:highlight>
                <a:srgbClr val="FFFFFF"/>
              </a:highlight>
            </a:endParaRPr>
          </a:p>
        </p:txBody>
      </p:sp>
      <p:pic>
        <p:nvPicPr>
          <p:cNvPr id="122" name="Google Shape;122;p20"/>
          <p:cNvPicPr preferRelativeResize="0"/>
          <p:nvPr/>
        </p:nvPicPr>
        <p:blipFill>
          <a:blip r:embed="rId3">
            <a:alphaModFix/>
          </a:blip>
          <a:stretch>
            <a:fillRect/>
          </a:stretch>
        </p:blipFill>
        <p:spPr>
          <a:xfrm>
            <a:off x="1816000" y="2872300"/>
            <a:ext cx="5455401" cy="2226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41325" y="46750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Transformation </a:t>
            </a:r>
            <a:endParaRPr/>
          </a:p>
          <a:p>
            <a:pPr indent="0" lvl="0" marL="0" rtl="0" algn="l">
              <a:spcBef>
                <a:spcPts val="0"/>
              </a:spcBef>
              <a:spcAft>
                <a:spcPts val="0"/>
              </a:spcAft>
              <a:buNone/>
            </a:pPr>
            <a:r>
              <a:rPr lang="en"/>
              <a:t>(Outliers) </a:t>
            </a:r>
            <a:endParaRPr/>
          </a:p>
        </p:txBody>
      </p:sp>
      <p:pic>
        <p:nvPicPr>
          <p:cNvPr id="128" name="Google Shape;128;p21"/>
          <p:cNvPicPr preferRelativeResize="0"/>
          <p:nvPr/>
        </p:nvPicPr>
        <p:blipFill>
          <a:blip r:embed="rId3">
            <a:alphaModFix/>
          </a:blip>
          <a:stretch>
            <a:fillRect/>
          </a:stretch>
        </p:blipFill>
        <p:spPr>
          <a:xfrm>
            <a:off x="152400" y="1814400"/>
            <a:ext cx="6116250" cy="3329100"/>
          </a:xfrm>
          <a:prstGeom prst="rect">
            <a:avLst/>
          </a:prstGeom>
          <a:noFill/>
          <a:ln>
            <a:noFill/>
          </a:ln>
        </p:spPr>
      </p:pic>
      <p:sp>
        <p:nvSpPr>
          <p:cNvPr id="129" name="Google Shape;129;p21"/>
          <p:cNvSpPr txBox="1"/>
          <p:nvPr/>
        </p:nvSpPr>
        <p:spPr>
          <a:xfrm>
            <a:off x="6499725" y="2524650"/>
            <a:ext cx="23607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24292F"/>
              </a:buClr>
              <a:buSzPts val="1400"/>
              <a:buChar char="-"/>
            </a:pPr>
            <a:r>
              <a:rPr lang="en">
                <a:solidFill>
                  <a:srgbClr val="24292F"/>
                </a:solidFill>
                <a:highlight>
                  <a:srgbClr val="FFFFFF"/>
                </a:highlight>
              </a:rPr>
              <a:t>The housing price is a right-skewed histogram, indicating that the data contained a lot of outliers with extremely high prices.</a:t>
            </a:r>
            <a:endParaRPr sz="16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